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Light" charset="1" panose="02000000000000000000"/>
      <p:regular r:id="rId10"/>
    </p:embeddedFont>
    <p:embeddedFont>
      <p:font typeface="Poppins Light Bold" charset="1" panose="02000000000000000000"/>
      <p:regular r:id="rId11"/>
    </p:embeddedFont>
    <p:embeddedFont>
      <p:font typeface="Poppins Medium" charset="1" panose="02000000000000000000"/>
      <p:regular r:id="rId12"/>
    </p:embeddedFont>
    <p:embeddedFont>
      <p:font typeface="Poppins Medium Bold" charset="1" panose="020000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jpeg>
</file>

<file path=ppt/media/image12.png>
</file>

<file path=ppt/media/image13.png>
</file>

<file path=ppt/media/image14.svg>
</file>

<file path=ppt/media/image15.png>
</file>

<file path=ppt/media/image16.png>
</file>

<file path=ppt/media/image17.svg>
</file>

<file path=ppt/media/image2.png>
</file>

<file path=ppt/media/image3.png>
</file>

<file path=ppt/media/image4.svg>
</file>

<file path=ppt/media/image5.png>
</file>

<file path=ppt/media/image6.png>
</file>

<file path=ppt/media/image7.sv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14.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 Id="rId4" Target="../media/image15.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true" rot="0">
            <a:off x="12888449" y="2803793"/>
            <a:ext cx="7641615" cy="5845836"/>
          </a:xfrm>
          <a:custGeom>
            <a:avLst/>
            <a:gdLst/>
            <a:ahLst/>
            <a:cxnLst/>
            <a:rect r="r" b="b" t="t" l="l"/>
            <a:pathLst>
              <a:path h="5845836" w="7641615">
                <a:moveTo>
                  <a:pt x="7641615" y="5845836"/>
                </a:moveTo>
                <a:lnTo>
                  <a:pt x="0" y="5845836"/>
                </a:lnTo>
                <a:lnTo>
                  <a:pt x="0" y="0"/>
                </a:lnTo>
                <a:lnTo>
                  <a:pt x="7641615" y="0"/>
                </a:lnTo>
                <a:lnTo>
                  <a:pt x="7641615" y="5845836"/>
                </a:lnTo>
                <a:close/>
              </a:path>
            </a:pathLst>
          </a:custGeom>
          <a:blipFill>
            <a:blip r:embed="rId2"/>
            <a:stretch>
              <a:fillRect l="0" t="0" r="0" b="0"/>
            </a:stretch>
          </a:blipFill>
        </p:spPr>
      </p:sp>
      <p:grpSp>
        <p:nvGrpSpPr>
          <p:cNvPr name="Group 3" id="3"/>
          <p:cNvGrpSpPr/>
          <p:nvPr/>
        </p:nvGrpSpPr>
        <p:grpSpPr>
          <a:xfrm rot="0">
            <a:off x="1538968" y="2241404"/>
            <a:ext cx="11330431" cy="6053203"/>
            <a:chOff x="0" y="0"/>
            <a:chExt cx="15107241" cy="8070937"/>
          </a:xfrm>
        </p:grpSpPr>
        <p:sp>
          <p:nvSpPr>
            <p:cNvPr name="TextBox 4" id="4"/>
            <p:cNvSpPr txBox="true"/>
            <p:nvPr/>
          </p:nvSpPr>
          <p:spPr>
            <a:xfrm rot="0">
              <a:off x="0" y="-9525"/>
              <a:ext cx="4915988" cy="530225"/>
            </a:xfrm>
            <a:prstGeom prst="rect">
              <a:avLst/>
            </a:prstGeom>
          </p:spPr>
          <p:txBody>
            <a:bodyPr anchor="t" rtlCol="false" tIns="0" lIns="0" bIns="0" rIns="0">
              <a:spAutoFit/>
            </a:bodyPr>
            <a:lstStyle/>
            <a:p>
              <a:pPr>
                <a:lnSpc>
                  <a:spcPts val="3120"/>
                </a:lnSpc>
              </a:pPr>
              <a:r>
                <a:rPr lang="en-US" sz="2600">
                  <a:solidFill>
                    <a:srgbClr val="10B5BF"/>
                  </a:solidFill>
                  <a:latin typeface="Poppins Medium"/>
                </a:rPr>
                <a:t>PROJECT KELOMPOK</a:t>
              </a:r>
            </a:p>
          </p:txBody>
        </p:sp>
        <p:sp>
          <p:nvSpPr>
            <p:cNvPr name="TextBox 5" id="5"/>
            <p:cNvSpPr txBox="true"/>
            <p:nvPr/>
          </p:nvSpPr>
          <p:spPr>
            <a:xfrm rot="0">
              <a:off x="0" y="1887206"/>
              <a:ext cx="15107241" cy="4900317"/>
            </a:xfrm>
            <a:prstGeom prst="rect">
              <a:avLst/>
            </a:prstGeom>
          </p:spPr>
          <p:txBody>
            <a:bodyPr anchor="t" rtlCol="false" tIns="0" lIns="0" bIns="0" rIns="0">
              <a:spAutoFit/>
            </a:bodyPr>
            <a:lstStyle/>
            <a:p>
              <a:pPr>
                <a:lnSpc>
                  <a:spcPts val="9571"/>
                </a:lnSpc>
              </a:pPr>
              <a:r>
                <a:rPr lang="en-US" sz="8701">
                  <a:solidFill>
                    <a:srgbClr val="FFFFFF"/>
                  </a:solidFill>
                  <a:latin typeface="Poppins Medium Bold"/>
                </a:rPr>
                <a:t>RENCANA PROJECT APLIKASI MOBILE</a:t>
              </a:r>
            </a:p>
            <a:p>
              <a:pPr>
                <a:lnSpc>
                  <a:spcPts val="9571"/>
                </a:lnSpc>
              </a:pPr>
              <a:r>
                <a:rPr lang="en-US" sz="8701">
                  <a:solidFill>
                    <a:srgbClr val="FFFFFF"/>
                  </a:solidFill>
                  <a:latin typeface="Poppins Medium Bold"/>
                </a:rPr>
                <a:t>“LookUp”</a:t>
              </a:r>
            </a:p>
          </p:txBody>
        </p:sp>
        <p:sp>
          <p:nvSpPr>
            <p:cNvPr name="TextBox 6" id="6"/>
            <p:cNvSpPr txBox="true"/>
            <p:nvPr/>
          </p:nvSpPr>
          <p:spPr>
            <a:xfrm rot="0">
              <a:off x="0" y="7449907"/>
              <a:ext cx="15107241" cy="622723"/>
            </a:xfrm>
            <a:prstGeom prst="rect">
              <a:avLst/>
            </a:prstGeom>
          </p:spPr>
          <p:txBody>
            <a:bodyPr anchor="t" rtlCol="false" tIns="0" lIns="0" bIns="0" rIns="0">
              <a:spAutoFit/>
            </a:bodyPr>
            <a:lstStyle/>
            <a:p>
              <a:pPr>
                <a:lnSpc>
                  <a:spcPts val="3919"/>
                </a:lnSpc>
              </a:pPr>
              <a:r>
                <a:rPr lang="en-US" sz="2799" spc="55">
                  <a:solidFill>
                    <a:srgbClr val="FFFFFF"/>
                  </a:solidFill>
                  <a:latin typeface="Poppins Medium"/>
                </a:rPr>
                <a:t>MATA KULIAH PEMROGRAMAN MOBILE </a:t>
              </a:r>
            </a:p>
          </p:txBody>
        </p:sp>
      </p:grpSp>
      <p:sp>
        <p:nvSpPr>
          <p:cNvPr name="Freeform 7" id="7"/>
          <p:cNvSpPr/>
          <p:nvPr/>
        </p:nvSpPr>
        <p:spPr>
          <a:xfrm flipH="false" flipV="false" rot="0">
            <a:off x="6309792" y="-450207"/>
            <a:ext cx="3586584" cy="2976864"/>
          </a:xfrm>
          <a:custGeom>
            <a:avLst/>
            <a:gdLst/>
            <a:ahLst/>
            <a:cxnLst/>
            <a:rect r="r" b="b" t="t" l="l"/>
            <a:pathLst>
              <a:path h="2976864" w="3586584">
                <a:moveTo>
                  <a:pt x="0" y="0"/>
                </a:moveTo>
                <a:lnTo>
                  <a:pt x="3586583" y="0"/>
                </a:lnTo>
                <a:lnTo>
                  <a:pt x="3586583" y="2976864"/>
                </a:lnTo>
                <a:lnTo>
                  <a:pt x="0" y="2976864"/>
                </a:lnTo>
                <a:lnTo>
                  <a:pt x="0" y="0"/>
                </a:lnTo>
                <a:close/>
              </a:path>
            </a:pathLst>
          </a:custGeom>
          <a:blipFill>
            <a:blip r:embed="rId3"/>
            <a:stretch>
              <a:fillRect l="0" t="0" r="0" b="0"/>
            </a:stretch>
          </a:blipFill>
        </p:spPr>
      </p:sp>
      <p:sp>
        <p:nvSpPr>
          <p:cNvPr name="Freeform 8" id="8"/>
          <p:cNvSpPr/>
          <p:nvPr/>
        </p:nvSpPr>
        <p:spPr>
          <a:xfrm flipH="false" flipV="false" rot="0">
            <a:off x="16894123" y="483898"/>
            <a:ext cx="826718" cy="1026400"/>
          </a:xfrm>
          <a:custGeom>
            <a:avLst/>
            <a:gdLst/>
            <a:ahLst/>
            <a:cxnLst/>
            <a:rect r="r" b="b" t="t" l="l"/>
            <a:pathLst>
              <a:path h="1026400" w="826718">
                <a:moveTo>
                  <a:pt x="0" y="0"/>
                </a:moveTo>
                <a:lnTo>
                  <a:pt x="826718" y="0"/>
                </a:lnTo>
                <a:lnTo>
                  <a:pt x="826718" y="1026400"/>
                </a:lnTo>
                <a:lnTo>
                  <a:pt x="0" y="1026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9" id="9"/>
          <p:cNvSpPr/>
          <p:nvPr/>
        </p:nvSpPr>
        <p:spPr>
          <a:xfrm flipH="false" flipV="false" rot="0">
            <a:off x="15213142" y="356602"/>
            <a:ext cx="1153696" cy="1153696"/>
          </a:xfrm>
          <a:custGeom>
            <a:avLst/>
            <a:gdLst/>
            <a:ahLst/>
            <a:cxnLst/>
            <a:rect r="r" b="b" t="t" l="l"/>
            <a:pathLst>
              <a:path h="1153696" w="1153696">
                <a:moveTo>
                  <a:pt x="0" y="0"/>
                </a:moveTo>
                <a:lnTo>
                  <a:pt x="1153696" y="0"/>
                </a:lnTo>
                <a:lnTo>
                  <a:pt x="1153696" y="1153696"/>
                </a:lnTo>
                <a:lnTo>
                  <a:pt x="0" y="1153696"/>
                </a:lnTo>
                <a:lnTo>
                  <a:pt x="0" y="0"/>
                </a:lnTo>
                <a:close/>
              </a:path>
            </a:pathLst>
          </a:custGeom>
          <a:blipFill>
            <a:blip r:embed="rId6"/>
            <a:stretch>
              <a:fillRect l="0" t="0" r="0" b="0"/>
            </a:stretch>
          </a:blipFill>
        </p:spPr>
      </p:sp>
      <p:sp>
        <p:nvSpPr>
          <p:cNvPr name="Freeform 10" id="10"/>
          <p:cNvSpPr/>
          <p:nvPr/>
        </p:nvSpPr>
        <p:spPr>
          <a:xfrm flipH="false" flipV="false" rot="0">
            <a:off x="6590143" y="6037100"/>
            <a:ext cx="1228080" cy="1580999"/>
          </a:xfrm>
          <a:custGeom>
            <a:avLst/>
            <a:gdLst/>
            <a:ahLst/>
            <a:cxnLst/>
            <a:rect r="r" b="b" t="t" l="l"/>
            <a:pathLst>
              <a:path h="1580999" w="1228080">
                <a:moveTo>
                  <a:pt x="0" y="0"/>
                </a:moveTo>
                <a:lnTo>
                  <a:pt x="1228080" y="0"/>
                </a:lnTo>
                <a:lnTo>
                  <a:pt x="1228080" y="1580999"/>
                </a:lnTo>
                <a:lnTo>
                  <a:pt x="0" y="158099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618120" y="-663238"/>
            <a:ext cx="3282359" cy="3383875"/>
          </a:xfrm>
          <a:custGeom>
            <a:avLst/>
            <a:gdLst/>
            <a:ahLst/>
            <a:cxnLst/>
            <a:rect r="r" b="b" t="t" l="l"/>
            <a:pathLst>
              <a:path h="3383875" w="3282359">
                <a:moveTo>
                  <a:pt x="0" y="0"/>
                </a:moveTo>
                <a:lnTo>
                  <a:pt x="3282360" y="0"/>
                </a:lnTo>
                <a:lnTo>
                  <a:pt x="3282360" y="3383876"/>
                </a:lnTo>
                <a:lnTo>
                  <a:pt x="0" y="3383876"/>
                </a:lnTo>
                <a:lnTo>
                  <a:pt x="0" y="0"/>
                </a:lnTo>
                <a:close/>
              </a:path>
            </a:pathLst>
          </a:custGeom>
          <a:blipFill>
            <a:blip r:embed="rId2"/>
            <a:stretch>
              <a:fillRect l="0" t="0" r="0" b="0"/>
            </a:stretch>
          </a:blipFill>
        </p:spPr>
      </p:sp>
      <p:grpSp>
        <p:nvGrpSpPr>
          <p:cNvPr name="Group 3" id="3"/>
          <p:cNvGrpSpPr/>
          <p:nvPr/>
        </p:nvGrpSpPr>
        <p:grpSpPr>
          <a:xfrm rot="0">
            <a:off x="836239" y="2139929"/>
            <a:ext cx="11636768" cy="2999483"/>
            <a:chOff x="0" y="0"/>
            <a:chExt cx="15515691" cy="3999311"/>
          </a:xfrm>
        </p:grpSpPr>
        <p:sp>
          <p:nvSpPr>
            <p:cNvPr name="TextBox 4" id="4"/>
            <p:cNvSpPr txBox="true"/>
            <p:nvPr/>
          </p:nvSpPr>
          <p:spPr>
            <a:xfrm rot="0">
              <a:off x="0" y="0"/>
              <a:ext cx="15515691" cy="1890561"/>
            </a:xfrm>
            <a:prstGeom prst="rect">
              <a:avLst/>
            </a:prstGeom>
          </p:spPr>
          <p:txBody>
            <a:bodyPr anchor="t" rtlCol="false" tIns="0" lIns="0" bIns="0" rIns="0">
              <a:spAutoFit/>
            </a:bodyPr>
            <a:lstStyle/>
            <a:p>
              <a:pPr>
                <a:lnSpc>
                  <a:spcPts val="11224"/>
                </a:lnSpc>
              </a:pPr>
              <a:r>
                <a:rPr lang="en-US" sz="9353">
                  <a:solidFill>
                    <a:srgbClr val="FFFFFF"/>
                  </a:solidFill>
                  <a:latin typeface="Poppins Medium Bold"/>
                </a:rPr>
                <a:t>LINK GITHUB</a:t>
              </a:r>
            </a:p>
          </p:txBody>
        </p:sp>
        <p:sp>
          <p:nvSpPr>
            <p:cNvPr name="TextBox 5" id="5"/>
            <p:cNvSpPr txBox="true"/>
            <p:nvPr/>
          </p:nvSpPr>
          <p:spPr>
            <a:xfrm rot="0">
              <a:off x="0" y="2989029"/>
              <a:ext cx="15515691" cy="739246"/>
            </a:xfrm>
            <a:prstGeom prst="rect">
              <a:avLst/>
            </a:prstGeom>
          </p:spPr>
          <p:txBody>
            <a:bodyPr anchor="t" rtlCol="false" tIns="0" lIns="0" bIns="0" rIns="0">
              <a:spAutoFit/>
            </a:bodyPr>
            <a:lstStyle/>
            <a:p>
              <a:pPr>
                <a:lnSpc>
                  <a:spcPts val="4703"/>
                </a:lnSpc>
              </a:pPr>
              <a:r>
                <a:rPr lang="en-US" sz="3359">
                  <a:solidFill>
                    <a:srgbClr val="FFFFFF"/>
                  </a:solidFill>
                  <a:latin typeface="Poppins Light"/>
                </a:rPr>
                <a:t>https://github.com/raudhotinekaputri/lookup_app.git</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746545" y="4713056"/>
            <a:ext cx="10336162" cy="2456538"/>
            <a:chOff x="0" y="0"/>
            <a:chExt cx="13781550" cy="3275383"/>
          </a:xfrm>
        </p:grpSpPr>
        <p:sp>
          <p:nvSpPr>
            <p:cNvPr name="TextBox 3" id="3"/>
            <p:cNvSpPr txBox="true"/>
            <p:nvPr/>
          </p:nvSpPr>
          <p:spPr>
            <a:xfrm rot="0">
              <a:off x="0" y="2843583"/>
              <a:ext cx="13781550" cy="431800"/>
            </a:xfrm>
            <a:prstGeom prst="rect">
              <a:avLst/>
            </a:prstGeom>
          </p:spPr>
          <p:txBody>
            <a:bodyPr anchor="t" rtlCol="false" tIns="0" lIns="0" bIns="0" rIns="0">
              <a:spAutoFit/>
            </a:bodyPr>
            <a:lstStyle/>
            <a:p>
              <a:pPr>
                <a:lnSpc>
                  <a:spcPts val="2610"/>
                </a:lnSpc>
              </a:pPr>
            </a:p>
          </p:txBody>
        </p:sp>
        <p:sp>
          <p:nvSpPr>
            <p:cNvPr name="TextBox 4" id="4"/>
            <p:cNvSpPr txBox="true"/>
            <p:nvPr/>
          </p:nvSpPr>
          <p:spPr>
            <a:xfrm rot="0">
              <a:off x="0" y="0"/>
              <a:ext cx="13781550" cy="18288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Demo Aplikasi</a:t>
              </a:r>
            </a:p>
          </p:txBody>
        </p:sp>
      </p:grpSp>
      <p:sp>
        <p:nvSpPr>
          <p:cNvPr name="Freeform 5" id="5"/>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6" id="6"/>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3"/>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746545" y="4713056"/>
            <a:ext cx="10336162" cy="2456538"/>
            <a:chOff x="0" y="0"/>
            <a:chExt cx="13781550" cy="3275383"/>
          </a:xfrm>
        </p:grpSpPr>
        <p:sp>
          <p:nvSpPr>
            <p:cNvPr name="TextBox 3" id="3"/>
            <p:cNvSpPr txBox="true"/>
            <p:nvPr/>
          </p:nvSpPr>
          <p:spPr>
            <a:xfrm rot="0">
              <a:off x="0" y="2843583"/>
              <a:ext cx="13781550" cy="431800"/>
            </a:xfrm>
            <a:prstGeom prst="rect">
              <a:avLst/>
            </a:prstGeom>
          </p:spPr>
          <p:txBody>
            <a:bodyPr anchor="t" rtlCol="false" tIns="0" lIns="0" bIns="0" rIns="0">
              <a:spAutoFit/>
            </a:bodyPr>
            <a:lstStyle/>
            <a:p>
              <a:pPr>
                <a:lnSpc>
                  <a:spcPts val="2610"/>
                </a:lnSpc>
              </a:pPr>
            </a:p>
          </p:txBody>
        </p:sp>
        <p:sp>
          <p:nvSpPr>
            <p:cNvPr name="TextBox 4" id="4"/>
            <p:cNvSpPr txBox="true"/>
            <p:nvPr/>
          </p:nvSpPr>
          <p:spPr>
            <a:xfrm rot="0">
              <a:off x="0" y="0"/>
              <a:ext cx="13781550" cy="18288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TERIMA KASIH</a:t>
              </a:r>
            </a:p>
          </p:txBody>
        </p:sp>
      </p:grpSp>
      <p:sp>
        <p:nvSpPr>
          <p:cNvPr name="Freeform 5" id="5"/>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6" id="6"/>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3544901" y="2151175"/>
            <a:ext cx="1901285" cy="6700564"/>
          </a:xfrm>
          <a:custGeom>
            <a:avLst/>
            <a:gdLst/>
            <a:ahLst/>
            <a:cxnLst/>
            <a:rect r="r" b="b" t="t" l="l"/>
            <a:pathLst>
              <a:path h="6700564" w="1901285">
                <a:moveTo>
                  <a:pt x="0" y="0"/>
                </a:moveTo>
                <a:lnTo>
                  <a:pt x="1901284" y="0"/>
                </a:lnTo>
                <a:lnTo>
                  <a:pt x="1901284" y="6700564"/>
                </a:lnTo>
                <a:lnTo>
                  <a:pt x="0" y="6700564"/>
                </a:lnTo>
                <a:lnTo>
                  <a:pt x="0" y="0"/>
                </a:lnTo>
                <a:close/>
              </a:path>
            </a:pathLst>
          </a:custGeom>
          <a:blipFill>
            <a:blip r:embed="rId2"/>
            <a:stretch>
              <a:fillRect l="0" t="0" r="0" b="0"/>
            </a:stretch>
          </a:blipFill>
        </p:spPr>
      </p:sp>
      <p:sp>
        <p:nvSpPr>
          <p:cNvPr name="TextBox 3" id="3"/>
          <p:cNvSpPr txBox="true"/>
          <p:nvPr/>
        </p:nvSpPr>
        <p:spPr>
          <a:xfrm rot="0">
            <a:off x="3961477" y="515102"/>
            <a:ext cx="6077873" cy="2533650"/>
          </a:xfrm>
          <a:prstGeom prst="rect">
            <a:avLst/>
          </a:prstGeom>
        </p:spPr>
        <p:txBody>
          <a:bodyPr anchor="t" rtlCol="false" tIns="0" lIns="0" bIns="0" rIns="0">
            <a:spAutoFit/>
          </a:bodyPr>
          <a:lstStyle/>
          <a:p>
            <a:pPr>
              <a:lnSpc>
                <a:spcPts val="9990"/>
              </a:lnSpc>
            </a:pPr>
            <a:r>
              <a:rPr lang="en-US" sz="8325">
                <a:solidFill>
                  <a:srgbClr val="FFFFFF"/>
                </a:solidFill>
                <a:latin typeface="Poppins Medium Bold"/>
              </a:rPr>
              <a:t>ANGGOTA</a:t>
            </a:r>
          </a:p>
          <a:p>
            <a:pPr>
              <a:lnSpc>
                <a:spcPts val="9990"/>
              </a:lnSpc>
            </a:pPr>
            <a:r>
              <a:rPr lang="en-US" sz="8325">
                <a:solidFill>
                  <a:srgbClr val="FFFFFF"/>
                </a:solidFill>
                <a:latin typeface="Poppins Medium Bold"/>
              </a:rPr>
              <a:t>KELOMPOK</a:t>
            </a:r>
          </a:p>
        </p:txBody>
      </p:sp>
      <p:grpSp>
        <p:nvGrpSpPr>
          <p:cNvPr name="Group 4" id="4"/>
          <p:cNvGrpSpPr/>
          <p:nvPr/>
        </p:nvGrpSpPr>
        <p:grpSpPr>
          <a:xfrm rot="0">
            <a:off x="3816339" y="2170225"/>
            <a:ext cx="5887373" cy="8582782"/>
            <a:chOff x="0" y="0"/>
            <a:chExt cx="7849830" cy="11443710"/>
          </a:xfrm>
        </p:grpSpPr>
        <p:sp>
          <p:nvSpPr>
            <p:cNvPr name="TextBox 5" id="5"/>
            <p:cNvSpPr txBox="true"/>
            <p:nvPr/>
          </p:nvSpPr>
          <p:spPr>
            <a:xfrm rot="0">
              <a:off x="0" y="-57150"/>
              <a:ext cx="7849830" cy="556683"/>
            </a:xfrm>
            <a:prstGeom prst="rect">
              <a:avLst/>
            </a:prstGeom>
          </p:spPr>
          <p:txBody>
            <a:bodyPr anchor="t" rtlCol="false" tIns="0" lIns="0" bIns="0" rIns="0">
              <a:spAutoFit/>
            </a:bodyPr>
            <a:lstStyle/>
            <a:p>
              <a:pPr>
                <a:lnSpc>
                  <a:spcPts val="3500"/>
                </a:lnSpc>
              </a:pPr>
            </a:p>
          </p:txBody>
        </p:sp>
        <p:sp>
          <p:nvSpPr>
            <p:cNvPr name="AutoShape 6" id="6"/>
            <p:cNvSpPr/>
            <p:nvPr/>
          </p:nvSpPr>
          <p:spPr>
            <a:xfrm>
              <a:off x="0" y="1111182"/>
              <a:ext cx="7849830" cy="0"/>
            </a:xfrm>
            <a:prstGeom prst="line">
              <a:avLst/>
            </a:prstGeom>
            <a:ln cap="rnd" w="25400">
              <a:solidFill>
                <a:srgbClr val="10B5BF"/>
              </a:solidFill>
              <a:prstDash val="solid"/>
              <a:headEnd type="none" len="sm" w="sm"/>
              <a:tailEnd type="none" len="sm" w="sm"/>
            </a:ln>
          </p:spPr>
        </p:sp>
        <p:sp>
          <p:nvSpPr>
            <p:cNvPr name="TextBox 7" id="7"/>
            <p:cNvSpPr txBox="true"/>
            <p:nvPr/>
          </p:nvSpPr>
          <p:spPr>
            <a:xfrm rot="0">
              <a:off x="0" y="1693197"/>
              <a:ext cx="7849830" cy="1050713"/>
            </a:xfrm>
            <a:prstGeom prst="rect">
              <a:avLst/>
            </a:prstGeom>
          </p:spPr>
          <p:txBody>
            <a:bodyPr anchor="t" rtlCol="false" tIns="0" lIns="0" bIns="0" rIns="0">
              <a:spAutoFit/>
            </a:bodyPr>
            <a:lstStyle/>
            <a:p>
              <a:pPr>
                <a:lnSpc>
                  <a:spcPts val="3289"/>
                </a:lnSpc>
              </a:pPr>
              <a:r>
                <a:rPr lang="en-US" sz="2349">
                  <a:solidFill>
                    <a:srgbClr val="FFFFFF"/>
                  </a:solidFill>
                  <a:latin typeface="Poppins Light"/>
                </a:rPr>
                <a:t>Khalimah Musaadah</a:t>
              </a:r>
            </a:p>
            <a:p>
              <a:pPr>
                <a:lnSpc>
                  <a:spcPts val="3290"/>
                </a:lnSpc>
              </a:pPr>
              <a:r>
                <a:rPr lang="en-US" sz="2350">
                  <a:solidFill>
                    <a:srgbClr val="FFFFFF"/>
                  </a:solidFill>
                  <a:latin typeface="Poppins Light"/>
                </a:rPr>
                <a:t>H1D021001</a:t>
              </a:r>
            </a:p>
          </p:txBody>
        </p:sp>
        <p:sp>
          <p:nvSpPr>
            <p:cNvPr name="AutoShape 8" id="8"/>
            <p:cNvSpPr/>
            <p:nvPr/>
          </p:nvSpPr>
          <p:spPr>
            <a:xfrm>
              <a:off x="0" y="3386038"/>
              <a:ext cx="7849830" cy="0"/>
            </a:xfrm>
            <a:prstGeom prst="line">
              <a:avLst/>
            </a:prstGeom>
            <a:ln cap="rnd" w="25400">
              <a:solidFill>
                <a:srgbClr val="10B5BF"/>
              </a:solidFill>
              <a:prstDash val="solid"/>
              <a:headEnd type="none" len="sm" w="sm"/>
              <a:tailEnd type="none" len="sm" w="sm"/>
            </a:ln>
          </p:spPr>
        </p:sp>
        <p:sp>
          <p:nvSpPr>
            <p:cNvPr name="TextBox 9" id="9"/>
            <p:cNvSpPr txBox="true"/>
            <p:nvPr/>
          </p:nvSpPr>
          <p:spPr>
            <a:xfrm rot="0">
              <a:off x="0" y="3968053"/>
              <a:ext cx="7849830" cy="1121833"/>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Raudhotin Eka Putri</a:t>
              </a:r>
            </a:p>
            <a:p>
              <a:pPr>
                <a:lnSpc>
                  <a:spcPts val="3500"/>
                </a:lnSpc>
              </a:pPr>
              <a:r>
                <a:rPr lang="en-US" sz="2500">
                  <a:solidFill>
                    <a:srgbClr val="FFFFFF"/>
                  </a:solidFill>
                  <a:latin typeface="Poppins Light"/>
                </a:rPr>
                <a:t>H1D021014</a:t>
              </a:r>
            </a:p>
          </p:txBody>
        </p:sp>
        <p:sp>
          <p:nvSpPr>
            <p:cNvPr name="AutoShape 10" id="10"/>
            <p:cNvSpPr/>
            <p:nvPr/>
          </p:nvSpPr>
          <p:spPr>
            <a:xfrm>
              <a:off x="0" y="5701535"/>
              <a:ext cx="7849830" cy="0"/>
            </a:xfrm>
            <a:prstGeom prst="line">
              <a:avLst/>
            </a:prstGeom>
            <a:ln cap="rnd" w="25400">
              <a:solidFill>
                <a:srgbClr val="10B5BF"/>
              </a:solidFill>
              <a:prstDash val="solid"/>
              <a:headEnd type="none" len="sm" w="sm"/>
              <a:tailEnd type="none" len="sm" w="sm"/>
            </a:ln>
          </p:spPr>
        </p:sp>
        <p:sp>
          <p:nvSpPr>
            <p:cNvPr name="TextBox 11" id="11"/>
            <p:cNvSpPr txBox="true"/>
            <p:nvPr/>
          </p:nvSpPr>
          <p:spPr>
            <a:xfrm rot="0">
              <a:off x="0" y="6264500"/>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Stephen Prasetya Chrismawan</a:t>
              </a:r>
              <a:r>
                <a:rPr lang="en-US" sz="2500">
                  <a:solidFill>
                    <a:srgbClr val="FFFFFF"/>
                  </a:solidFill>
                  <a:latin typeface="Poppins Light"/>
                </a:rPr>
                <a:t> H1D021025</a:t>
              </a:r>
            </a:p>
          </p:txBody>
        </p:sp>
        <p:sp>
          <p:nvSpPr>
            <p:cNvPr name="AutoShape 12" id="12"/>
            <p:cNvSpPr/>
            <p:nvPr/>
          </p:nvSpPr>
          <p:spPr>
            <a:xfrm>
              <a:off x="0" y="8017032"/>
              <a:ext cx="7849830" cy="0"/>
            </a:xfrm>
            <a:prstGeom prst="line">
              <a:avLst/>
            </a:prstGeom>
            <a:ln cap="rnd" w="25400">
              <a:solidFill>
                <a:srgbClr val="10B5BF"/>
              </a:solidFill>
              <a:prstDash val="solid"/>
              <a:headEnd type="none" len="sm" w="sm"/>
              <a:tailEnd type="none" len="sm" w="sm"/>
            </a:ln>
          </p:spPr>
        </p:sp>
        <p:sp>
          <p:nvSpPr>
            <p:cNvPr name="TextBox 13" id="13"/>
            <p:cNvSpPr txBox="true"/>
            <p:nvPr/>
          </p:nvSpPr>
          <p:spPr>
            <a:xfrm rot="0">
              <a:off x="0" y="8599047"/>
              <a:ext cx="7849830" cy="1121833"/>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Rizkytha Hatma Putri</a:t>
              </a:r>
            </a:p>
            <a:p>
              <a:pPr>
                <a:lnSpc>
                  <a:spcPts val="3500"/>
                </a:lnSpc>
              </a:pPr>
              <a:r>
                <a:rPr lang="en-US" sz="2500">
                  <a:solidFill>
                    <a:srgbClr val="FFFFFF"/>
                  </a:solidFill>
                  <a:latin typeface="Poppins Light"/>
                </a:rPr>
                <a:t>H1D021044</a:t>
              </a:r>
            </a:p>
          </p:txBody>
        </p:sp>
        <p:sp>
          <p:nvSpPr>
            <p:cNvPr name="AutoShape 14" id="14"/>
            <p:cNvSpPr/>
            <p:nvPr/>
          </p:nvSpPr>
          <p:spPr>
            <a:xfrm>
              <a:off x="0" y="10332528"/>
              <a:ext cx="7849830" cy="0"/>
            </a:xfrm>
            <a:prstGeom prst="line">
              <a:avLst/>
            </a:prstGeom>
            <a:ln cap="rnd" w="25400">
              <a:solidFill>
                <a:srgbClr val="10B5BF"/>
              </a:solidFill>
              <a:prstDash val="solid"/>
              <a:headEnd type="none" len="sm" w="sm"/>
              <a:tailEnd type="none" len="sm" w="sm"/>
            </a:ln>
          </p:spPr>
        </p:sp>
        <p:sp>
          <p:nvSpPr>
            <p:cNvPr name="TextBox 15" id="15"/>
            <p:cNvSpPr txBox="true"/>
            <p:nvPr/>
          </p:nvSpPr>
          <p:spPr>
            <a:xfrm rot="0">
              <a:off x="0" y="10895493"/>
              <a:ext cx="7849830" cy="556683"/>
            </a:xfrm>
            <a:prstGeom prst="rect">
              <a:avLst/>
            </a:prstGeom>
          </p:spPr>
          <p:txBody>
            <a:bodyPr anchor="t" rtlCol="false" tIns="0" lIns="0" bIns="0" rIns="0">
              <a:spAutoFit/>
            </a:bodyPr>
            <a:lstStyle/>
            <a:p>
              <a:pPr>
                <a:lnSpc>
                  <a:spcPts val="3500"/>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0">
            <a:off x="14442961" y="6786242"/>
            <a:ext cx="4024687" cy="4528480"/>
          </a:xfrm>
          <a:custGeom>
            <a:avLst/>
            <a:gdLst/>
            <a:ahLst/>
            <a:cxnLst/>
            <a:rect r="r" b="b" t="t" l="l"/>
            <a:pathLst>
              <a:path h="4528480" w="4024687">
                <a:moveTo>
                  <a:pt x="4024687" y="0"/>
                </a:moveTo>
                <a:lnTo>
                  <a:pt x="0" y="0"/>
                </a:lnTo>
                <a:lnTo>
                  <a:pt x="0" y="4528480"/>
                </a:lnTo>
                <a:lnTo>
                  <a:pt x="4024687" y="4528480"/>
                </a:lnTo>
                <a:lnTo>
                  <a:pt x="4024687" y="0"/>
                </a:lnTo>
                <a:close/>
              </a:path>
            </a:pathLst>
          </a:custGeom>
          <a:blipFill>
            <a:blip r:embed="rId2"/>
            <a:stretch>
              <a:fillRect l="0" t="0" r="0" b="0"/>
            </a:stretch>
          </a:blipFill>
        </p:spPr>
      </p:sp>
      <p:sp>
        <p:nvSpPr>
          <p:cNvPr name="TextBox 3" id="3"/>
          <p:cNvSpPr txBox="true"/>
          <p:nvPr/>
        </p:nvSpPr>
        <p:spPr>
          <a:xfrm rot="0">
            <a:off x="1028700" y="298356"/>
            <a:ext cx="7082612" cy="2498005"/>
          </a:xfrm>
          <a:prstGeom prst="rect">
            <a:avLst/>
          </a:prstGeom>
        </p:spPr>
        <p:txBody>
          <a:bodyPr anchor="t" rtlCol="false" tIns="0" lIns="0" bIns="0" rIns="0">
            <a:spAutoFit/>
          </a:bodyPr>
          <a:lstStyle/>
          <a:p>
            <a:pPr>
              <a:lnSpc>
                <a:spcPts val="9888"/>
              </a:lnSpc>
            </a:pPr>
            <a:r>
              <a:rPr lang="en-US" sz="8240">
                <a:solidFill>
                  <a:srgbClr val="FFFFFF"/>
                </a:solidFill>
                <a:latin typeface="Poppins Medium Bold"/>
              </a:rPr>
              <a:t>Latar Belakang</a:t>
            </a:r>
          </a:p>
        </p:txBody>
      </p:sp>
      <p:sp>
        <p:nvSpPr>
          <p:cNvPr name="TextBox 4" id="4"/>
          <p:cNvSpPr txBox="true"/>
          <p:nvPr/>
        </p:nvSpPr>
        <p:spPr>
          <a:xfrm rot="0">
            <a:off x="1028700" y="4993829"/>
            <a:ext cx="7082612" cy="1044488"/>
          </a:xfrm>
          <a:prstGeom prst="rect">
            <a:avLst/>
          </a:prstGeom>
        </p:spPr>
        <p:txBody>
          <a:bodyPr anchor="t" rtlCol="false" tIns="0" lIns="0" bIns="0" rIns="0">
            <a:spAutoFit/>
          </a:bodyPr>
          <a:lstStyle/>
          <a:p>
            <a:pPr>
              <a:lnSpc>
                <a:spcPts val="4210"/>
              </a:lnSpc>
            </a:pPr>
          </a:p>
          <a:p>
            <a:pPr>
              <a:lnSpc>
                <a:spcPts val="4210"/>
              </a:lnSpc>
            </a:pPr>
          </a:p>
        </p:txBody>
      </p:sp>
      <p:sp>
        <p:nvSpPr>
          <p:cNvPr name="AutoShape 5" id="5"/>
          <p:cNvSpPr/>
          <p:nvPr/>
        </p:nvSpPr>
        <p:spPr>
          <a:xfrm>
            <a:off x="1028700" y="3053536"/>
            <a:ext cx="7082612" cy="0"/>
          </a:xfrm>
          <a:prstGeom prst="line">
            <a:avLst/>
          </a:prstGeom>
          <a:ln cap="rnd" w="19050">
            <a:solidFill>
              <a:srgbClr val="10B5BF"/>
            </a:solidFill>
            <a:prstDash val="solid"/>
            <a:headEnd type="none" len="sm" w="sm"/>
            <a:tailEnd type="none" len="sm" w="sm"/>
          </a:ln>
        </p:spPr>
      </p:sp>
      <p:sp>
        <p:nvSpPr>
          <p:cNvPr name="TextBox 6" id="6"/>
          <p:cNvSpPr txBox="true"/>
          <p:nvPr/>
        </p:nvSpPr>
        <p:spPr>
          <a:xfrm rot="0">
            <a:off x="1028700" y="3484242"/>
            <a:ext cx="13923415" cy="5189855"/>
          </a:xfrm>
          <a:prstGeom prst="rect">
            <a:avLst/>
          </a:prstGeom>
        </p:spPr>
        <p:txBody>
          <a:bodyPr anchor="t" rtlCol="false" tIns="0" lIns="0" bIns="0" rIns="0">
            <a:spAutoFit/>
          </a:bodyPr>
          <a:lstStyle/>
          <a:p>
            <a:pPr algn="just">
              <a:lnSpc>
                <a:spcPts val="3220"/>
              </a:lnSpc>
              <a:spcBef>
                <a:spcPct val="0"/>
              </a:spcBef>
            </a:pPr>
            <a:r>
              <a:rPr lang="en-US" sz="2300">
                <a:solidFill>
                  <a:srgbClr val="FFFFFF"/>
                </a:solidFill>
                <a:latin typeface="Poppins Medium"/>
              </a:rPr>
              <a:t>Kasus pencurian sering terjadi di Fakultas Teknik Universitas Jenderal Soedirman dan sasaran pencurian barangnya adalah barang mahasiswa seperti laptop, tas, helm, motor dll. Biasanya mahasiswa yang kehilangan barang tersebut mengunggah foto barang hilang ke sosial media seperti whatsapp, instagram, facebook sehingga informasinya belum tersebar secara menyeluruh. Mungkin dengan cara - cara tersebut dapat menyelesaikan masalah kehilangan barang, akan tetapi kurang efektif dikarenakan belum tersedianya pusat layanan informasi untuk menemukan barang yang hilang.</a:t>
            </a:r>
          </a:p>
          <a:p>
            <a:pPr algn="just">
              <a:lnSpc>
                <a:spcPts val="3220"/>
              </a:lnSpc>
              <a:spcBef>
                <a:spcPct val="0"/>
              </a:spcBef>
            </a:pPr>
          </a:p>
          <a:p>
            <a:pPr algn="just">
              <a:lnSpc>
                <a:spcPts val="3220"/>
              </a:lnSpc>
              <a:spcBef>
                <a:spcPct val="0"/>
              </a:spcBef>
            </a:pPr>
            <a:r>
              <a:rPr lang="en-US" sz="2300">
                <a:solidFill>
                  <a:srgbClr val="FFFFFF"/>
                </a:solidFill>
                <a:latin typeface="Poppins Medium"/>
              </a:rPr>
              <a:t>Oleh karena itu, kami memperkenalkan aplikasi "LookUp", aplikasi untuk pencarian dan pengumuman barang yang hilang dengan memanfaatkan teknologi internet sehingga mahasiswa dengan mudah dapat menginformasikan kehilangan barang dan menemukan barang mereka. sementara hanya digunakan untuk wilayah Fakultas Teknik Universitas Jenderal soedirman dan akan berkembang untuk digunakan seluruh masyarakat umum.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618120" y="-663238"/>
            <a:ext cx="3282359" cy="3383875"/>
          </a:xfrm>
          <a:custGeom>
            <a:avLst/>
            <a:gdLst/>
            <a:ahLst/>
            <a:cxnLst/>
            <a:rect r="r" b="b" t="t" l="l"/>
            <a:pathLst>
              <a:path h="3383875" w="3282359">
                <a:moveTo>
                  <a:pt x="0" y="0"/>
                </a:moveTo>
                <a:lnTo>
                  <a:pt x="3282360" y="0"/>
                </a:lnTo>
                <a:lnTo>
                  <a:pt x="3282360" y="3383876"/>
                </a:lnTo>
                <a:lnTo>
                  <a:pt x="0" y="3383876"/>
                </a:lnTo>
                <a:lnTo>
                  <a:pt x="0" y="0"/>
                </a:lnTo>
                <a:close/>
              </a:path>
            </a:pathLst>
          </a:custGeom>
          <a:blipFill>
            <a:blip r:embed="rId2"/>
            <a:stretch>
              <a:fillRect l="0" t="0" r="0" b="0"/>
            </a:stretch>
          </a:blipFill>
        </p:spPr>
      </p:sp>
      <p:grpSp>
        <p:nvGrpSpPr>
          <p:cNvPr name="Group 3" id="3"/>
          <p:cNvGrpSpPr/>
          <p:nvPr/>
        </p:nvGrpSpPr>
        <p:grpSpPr>
          <a:xfrm rot="0">
            <a:off x="6555982" y="1263397"/>
            <a:ext cx="11636768" cy="7014833"/>
            <a:chOff x="0" y="0"/>
            <a:chExt cx="15515691" cy="9353111"/>
          </a:xfrm>
        </p:grpSpPr>
        <p:sp>
          <p:nvSpPr>
            <p:cNvPr name="TextBox 4" id="4"/>
            <p:cNvSpPr txBox="true"/>
            <p:nvPr/>
          </p:nvSpPr>
          <p:spPr>
            <a:xfrm rot="0">
              <a:off x="0" y="0"/>
              <a:ext cx="15515691" cy="5671682"/>
            </a:xfrm>
            <a:prstGeom prst="rect">
              <a:avLst/>
            </a:prstGeom>
          </p:spPr>
          <p:txBody>
            <a:bodyPr anchor="t" rtlCol="false" tIns="0" lIns="0" bIns="0" rIns="0">
              <a:spAutoFit/>
            </a:bodyPr>
            <a:lstStyle/>
            <a:p>
              <a:pPr>
                <a:lnSpc>
                  <a:spcPts val="11224"/>
                </a:lnSpc>
              </a:pPr>
            </a:p>
            <a:p>
              <a:pPr>
                <a:lnSpc>
                  <a:spcPts val="11224"/>
                </a:lnSpc>
              </a:pPr>
              <a:r>
                <a:rPr lang="en-US" sz="9353">
                  <a:solidFill>
                    <a:srgbClr val="FFFFFF"/>
                  </a:solidFill>
                  <a:latin typeface="Poppins Medium Bold"/>
                </a:rPr>
                <a:t>Tujuan Aplikasi</a:t>
              </a:r>
            </a:p>
            <a:p>
              <a:pPr>
                <a:lnSpc>
                  <a:spcPts val="11224"/>
                </a:lnSpc>
              </a:pPr>
              <a:r>
                <a:rPr lang="en-US" sz="9353">
                  <a:solidFill>
                    <a:srgbClr val="FFFFFF"/>
                  </a:solidFill>
                  <a:latin typeface="Poppins Medium Bold"/>
                </a:rPr>
                <a:t>LookUp!</a:t>
              </a:r>
            </a:p>
          </p:txBody>
        </p:sp>
        <p:sp>
          <p:nvSpPr>
            <p:cNvPr name="TextBox 5" id="5"/>
            <p:cNvSpPr txBox="true"/>
            <p:nvPr/>
          </p:nvSpPr>
          <p:spPr>
            <a:xfrm rot="0">
              <a:off x="0" y="6770150"/>
              <a:ext cx="15515691" cy="2311925"/>
            </a:xfrm>
            <a:prstGeom prst="rect">
              <a:avLst/>
            </a:prstGeom>
          </p:spPr>
          <p:txBody>
            <a:bodyPr anchor="t" rtlCol="false" tIns="0" lIns="0" bIns="0" rIns="0">
              <a:spAutoFit/>
            </a:bodyPr>
            <a:lstStyle/>
            <a:p>
              <a:pPr>
                <a:lnSpc>
                  <a:spcPts val="4703"/>
                </a:lnSpc>
              </a:pPr>
              <a:r>
                <a:rPr lang="en-US" sz="3359">
                  <a:solidFill>
                    <a:srgbClr val="FFFFFF"/>
                  </a:solidFill>
                  <a:latin typeface="Poppins Light"/>
                </a:rPr>
                <a:t>Aplikasi LookUp membantu pengguna menemukan dan mencari barang yang hilang serta melaporkan barang yang hilang. </a:t>
              </a:r>
            </a:p>
          </p:txBody>
        </p:sp>
      </p:grpSp>
      <p:grpSp>
        <p:nvGrpSpPr>
          <p:cNvPr name="Group 6" id="6"/>
          <p:cNvGrpSpPr>
            <a:grpSpLocks noChangeAspect="true"/>
          </p:cNvGrpSpPr>
          <p:nvPr/>
        </p:nvGrpSpPr>
        <p:grpSpPr>
          <a:xfrm rot="0">
            <a:off x="1594126" y="1406272"/>
            <a:ext cx="4159154" cy="8229600"/>
            <a:chOff x="0" y="0"/>
            <a:chExt cx="2620010" cy="5184140"/>
          </a:xfrm>
        </p:grpSpPr>
        <p:sp>
          <p:nvSpPr>
            <p:cNvPr name="Freeform 7" id="7"/>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141414"/>
            </a:solidFill>
          </p:spPr>
        </p:sp>
        <p:sp>
          <p:nvSpPr>
            <p:cNvPr name="Freeform 8" id="8"/>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3"/>
              <a:stretch>
                <a:fillRect l="-77399" t="0" r="-39303" b="0"/>
              </a:stretch>
            </a:blipFill>
          </p:spPr>
        </p:sp>
        <p:sp>
          <p:nvSpPr>
            <p:cNvPr name="Freeform 9" id="9"/>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FFFFFF"/>
            </a:solidFill>
          </p:spPr>
        </p:sp>
        <p:sp>
          <p:nvSpPr>
            <p:cNvPr name="Freeform 10" id="10"/>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FFFFFF"/>
            </a:solidFill>
          </p:spPr>
        </p:sp>
        <p:sp>
          <p:nvSpPr>
            <p:cNvPr name="Freeform 11" id="11"/>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FFFFFF"/>
            </a:solidFill>
          </p:spPr>
        </p:sp>
        <p:sp>
          <p:nvSpPr>
            <p:cNvPr name="Freeform 12" id="12"/>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FFFFFF"/>
            </a:solidFill>
          </p:spPr>
        </p:sp>
        <p:sp>
          <p:nvSpPr>
            <p:cNvPr name="Freeform 13" id="13"/>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FFFFFF"/>
            </a:solidFill>
          </p:spPr>
        </p:sp>
        <p:sp>
          <p:nvSpPr>
            <p:cNvPr name="Freeform 14" id="14"/>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FFFFFF"/>
            </a:solidFill>
          </p:spPr>
        </p:sp>
        <p:sp>
          <p:nvSpPr>
            <p:cNvPr name="Freeform 15" id="15"/>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10B5BF"/>
            </a:solid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2895294" y="6261781"/>
            <a:ext cx="1526263" cy="1894909"/>
          </a:xfrm>
          <a:custGeom>
            <a:avLst/>
            <a:gdLst/>
            <a:ahLst/>
            <a:cxnLst/>
            <a:rect r="r" b="b" t="t" l="l"/>
            <a:pathLst>
              <a:path h="1894909" w="1526263">
                <a:moveTo>
                  <a:pt x="0" y="0"/>
                </a:moveTo>
                <a:lnTo>
                  <a:pt x="1526263" y="0"/>
                </a:lnTo>
                <a:lnTo>
                  <a:pt x="1526263" y="1894909"/>
                </a:lnTo>
                <a:lnTo>
                  <a:pt x="0" y="18949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153915" y="6357170"/>
            <a:ext cx="1666260" cy="1704130"/>
          </a:xfrm>
          <a:custGeom>
            <a:avLst/>
            <a:gdLst/>
            <a:ahLst/>
            <a:cxnLst/>
            <a:rect r="r" b="b" t="t" l="l"/>
            <a:pathLst>
              <a:path h="1704130" w="1666260">
                <a:moveTo>
                  <a:pt x="0" y="0"/>
                </a:moveTo>
                <a:lnTo>
                  <a:pt x="1666261" y="0"/>
                </a:lnTo>
                <a:lnTo>
                  <a:pt x="1666261" y="1704130"/>
                </a:lnTo>
                <a:lnTo>
                  <a:pt x="0" y="1704130"/>
                </a:lnTo>
                <a:lnTo>
                  <a:pt x="0" y="0"/>
                </a:lnTo>
                <a:close/>
              </a:path>
            </a:pathLst>
          </a:custGeom>
          <a:blipFill>
            <a:blip r:embed="rId4"/>
            <a:stretch>
              <a:fillRect l="0" t="0" r="0" b="0"/>
            </a:stretch>
          </a:blipFill>
        </p:spPr>
      </p:sp>
      <p:sp>
        <p:nvSpPr>
          <p:cNvPr name="Freeform 4" id="4"/>
          <p:cNvSpPr/>
          <p:nvPr/>
        </p:nvSpPr>
        <p:spPr>
          <a:xfrm flipH="false" flipV="false" rot="0">
            <a:off x="7615890" y="6161588"/>
            <a:ext cx="1504802" cy="2095295"/>
          </a:xfrm>
          <a:custGeom>
            <a:avLst/>
            <a:gdLst/>
            <a:ahLst/>
            <a:cxnLst/>
            <a:rect r="r" b="b" t="t" l="l"/>
            <a:pathLst>
              <a:path h="2095295" w="1504802">
                <a:moveTo>
                  <a:pt x="0" y="0"/>
                </a:moveTo>
                <a:lnTo>
                  <a:pt x="1504803" y="0"/>
                </a:lnTo>
                <a:lnTo>
                  <a:pt x="1504803" y="2095295"/>
                </a:lnTo>
                <a:lnTo>
                  <a:pt x="0" y="209529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1377493" y="3498297"/>
            <a:ext cx="14835430" cy="466725"/>
          </a:xfrm>
          <a:prstGeom prst="rect">
            <a:avLst/>
          </a:prstGeom>
        </p:spPr>
        <p:txBody>
          <a:bodyPr anchor="t" rtlCol="false" tIns="0" lIns="0" bIns="0" rIns="0">
            <a:spAutoFit/>
          </a:bodyPr>
          <a:lstStyle/>
          <a:p>
            <a:pPr algn="ctr">
              <a:lnSpc>
                <a:spcPts val="3600"/>
              </a:lnSpc>
            </a:pPr>
            <a:r>
              <a:rPr lang="en-US" sz="3000">
                <a:solidFill>
                  <a:srgbClr val="10B5BF"/>
                </a:solidFill>
                <a:latin typeface="Poppins Medium"/>
              </a:rPr>
              <a:t>Teknologi yang dipakai dalam pengembangan aplikasi project</a:t>
            </a:r>
          </a:p>
        </p:txBody>
      </p:sp>
      <p:sp>
        <p:nvSpPr>
          <p:cNvPr name="TextBox 6" id="6"/>
          <p:cNvSpPr txBox="true"/>
          <p:nvPr/>
        </p:nvSpPr>
        <p:spPr>
          <a:xfrm rot="0">
            <a:off x="1377493" y="1941624"/>
            <a:ext cx="14835430" cy="1228725"/>
          </a:xfrm>
          <a:prstGeom prst="rect">
            <a:avLst/>
          </a:prstGeom>
        </p:spPr>
        <p:txBody>
          <a:bodyPr anchor="t" rtlCol="false" tIns="0" lIns="0" bIns="0" rIns="0">
            <a:spAutoFit/>
          </a:bodyPr>
          <a:lstStyle/>
          <a:p>
            <a:pPr algn="ctr">
              <a:lnSpc>
                <a:spcPts val="9600"/>
              </a:lnSpc>
            </a:pPr>
            <a:r>
              <a:rPr lang="en-US" sz="8000">
                <a:solidFill>
                  <a:srgbClr val="FFFFFF"/>
                </a:solidFill>
                <a:latin typeface="Poppins Medium Bold"/>
              </a:rPr>
              <a:t>TEKNOLOGI YANG DIPAKAI</a:t>
            </a:r>
          </a:p>
        </p:txBody>
      </p:sp>
      <p:sp>
        <p:nvSpPr>
          <p:cNvPr name="TextBox 7" id="7"/>
          <p:cNvSpPr txBox="true"/>
          <p:nvPr/>
        </p:nvSpPr>
        <p:spPr>
          <a:xfrm rot="0">
            <a:off x="2617854" y="5244773"/>
            <a:ext cx="2481239" cy="609600"/>
          </a:xfrm>
          <a:prstGeom prst="rect">
            <a:avLst/>
          </a:prstGeom>
        </p:spPr>
        <p:txBody>
          <a:bodyPr anchor="t" rtlCol="false" tIns="0" lIns="0" bIns="0" rIns="0">
            <a:spAutoFit/>
          </a:bodyPr>
          <a:lstStyle/>
          <a:p>
            <a:pPr algn="ctr">
              <a:lnSpc>
                <a:spcPts val="4733"/>
              </a:lnSpc>
            </a:pPr>
            <a:r>
              <a:rPr lang="en-US" sz="3944">
                <a:solidFill>
                  <a:srgbClr val="FFFFFF"/>
                </a:solidFill>
                <a:latin typeface="Poppins Medium"/>
              </a:rPr>
              <a:t>FLUTTER</a:t>
            </a:r>
          </a:p>
        </p:txBody>
      </p:sp>
      <p:sp>
        <p:nvSpPr>
          <p:cNvPr name="TextBox 8" id="8"/>
          <p:cNvSpPr txBox="true"/>
          <p:nvPr/>
        </p:nvSpPr>
        <p:spPr>
          <a:xfrm rot="0">
            <a:off x="10891084" y="5263823"/>
            <a:ext cx="4570990" cy="610951"/>
          </a:xfrm>
          <a:prstGeom prst="rect">
            <a:avLst/>
          </a:prstGeom>
        </p:spPr>
        <p:txBody>
          <a:bodyPr anchor="t" rtlCol="false" tIns="0" lIns="0" bIns="0" rIns="0">
            <a:spAutoFit/>
          </a:bodyPr>
          <a:lstStyle/>
          <a:p>
            <a:pPr>
              <a:lnSpc>
                <a:spcPts val="4885"/>
              </a:lnSpc>
            </a:pPr>
            <a:r>
              <a:rPr lang="en-US" sz="4071">
                <a:solidFill>
                  <a:srgbClr val="FFFFFF"/>
                </a:solidFill>
                <a:latin typeface="Poppins Medium"/>
              </a:rPr>
              <a:t>GOOGLE SIGN-IN</a:t>
            </a:r>
          </a:p>
        </p:txBody>
      </p:sp>
      <p:sp>
        <p:nvSpPr>
          <p:cNvPr name="TextBox 9" id="9"/>
          <p:cNvSpPr txBox="true"/>
          <p:nvPr/>
        </p:nvSpPr>
        <p:spPr>
          <a:xfrm rot="0">
            <a:off x="6649022" y="5254298"/>
            <a:ext cx="3277428" cy="695325"/>
          </a:xfrm>
          <a:prstGeom prst="rect">
            <a:avLst/>
          </a:prstGeom>
        </p:spPr>
        <p:txBody>
          <a:bodyPr anchor="t" rtlCol="false" tIns="0" lIns="0" bIns="0" rIns="0">
            <a:spAutoFit/>
          </a:bodyPr>
          <a:lstStyle/>
          <a:p>
            <a:pPr algn="ctr">
              <a:lnSpc>
                <a:spcPts val="5529"/>
              </a:lnSpc>
            </a:pPr>
            <a:r>
              <a:rPr lang="en-US" sz="4607">
                <a:solidFill>
                  <a:srgbClr val="FFFFFF"/>
                </a:solidFill>
                <a:latin typeface="Poppins Medium"/>
              </a:rPr>
              <a:t>FIREBASE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337507" y="295275"/>
            <a:ext cx="10336162" cy="1190625"/>
          </a:xfrm>
          <a:prstGeom prst="rect">
            <a:avLst/>
          </a:prstGeom>
        </p:spPr>
        <p:txBody>
          <a:bodyPr anchor="t" rtlCol="false" tIns="0" lIns="0" bIns="0" rIns="0">
            <a:spAutoFit/>
          </a:bodyPr>
          <a:lstStyle/>
          <a:p>
            <a:pPr>
              <a:lnSpc>
                <a:spcPts val="9360"/>
              </a:lnSpc>
            </a:pPr>
            <a:r>
              <a:rPr lang="en-US" sz="7800">
                <a:solidFill>
                  <a:srgbClr val="FFFFFF"/>
                </a:solidFill>
                <a:latin typeface="Poppins Medium Bold"/>
              </a:rPr>
              <a:t>METODE </a:t>
            </a:r>
          </a:p>
        </p:txBody>
      </p:sp>
      <p:sp>
        <p:nvSpPr>
          <p:cNvPr name="Freeform 3" id="3"/>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4" id="4"/>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3"/>
            <a:stretch>
              <a:fillRect l="0" t="0" r="0" b="0"/>
            </a:stretch>
          </a:blipFill>
        </p:spPr>
      </p:sp>
      <p:sp>
        <p:nvSpPr>
          <p:cNvPr name="Freeform 5" id="5"/>
          <p:cNvSpPr/>
          <p:nvPr/>
        </p:nvSpPr>
        <p:spPr>
          <a:xfrm flipH="false" flipV="false" rot="0">
            <a:off x="4398890" y="2315043"/>
            <a:ext cx="9190756" cy="7093536"/>
          </a:xfrm>
          <a:custGeom>
            <a:avLst/>
            <a:gdLst/>
            <a:ahLst/>
            <a:cxnLst/>
            <a:rect r="r" b="b" t="t" l="l"/>
            <a:pathLst>
              <a:path h="7093536" w="9190756">
                <a:moveTo>
                  <a:pt x="0" y="0"/>
                </a:moveTo>
                <a:lnTo>
                  <a:pt x="9190756" y="0"/>
                </a:lnTo>
                <a:lnTo>
                  <a:pt x="9190756" y="7093536"/>
                </a:lnTo>
                <a:lnTo>
                  <a:pt x="0" y="7093536"/>
                </a:lnTo>
                <a:lnTo>
                  <a:pt x="0" y="0"/>
                </a:lnTo>
                <a:close/>
              </a:path>
            </a:pathLst>
          </a:custGeom>
          <a:blipFill>
            <a:blip r:embed="rId4"/>
            <a:stretch>
              <a:fillRect l="0" t="0" r="0" b="0"/>
            </a:stretch>
          </a:blipFill>
        </p:spPr>
      </p:sp>
      <p:sp>
        <p:nvSpPr>
          <p:cNvPr name="TextBox 6" id="6"/>
          <p:cNvSpPr txBox="true"/>
          <p:nvPr/>
        </p:nvSpPr>
        <p:spPr>
          <a:xfrm rot="0">
            <a:off x="-1472889" y="1390650"/>
            <a:ext cx="7585597" cy="772016"/>
          </a:xfrm>
          <a:prstGeom prst="rect">
            <a:avLst/>
          </a:prstGeom>
        </p:spPr>
        <p:txBody>
          <a:bodyPr anchor="t" rtlCol="false" tIns="0" lIns="0" bIns="0" rIns="0">
            <a:spAutoFit/>
          </a:bodyPr>
          <a:lstStyle/>
          <a:p>
            <a:pPr algn="ctr">
              <a:lnSpc>
                <a:spcPts val="6003"/>
              </a:lnSpc>
            </a:pPr>
            <a:r>
              <a:rPr lang="en-US" sz="5003">
                <a:solidFill>
                  <a:srgbClr val="10B5BF"/>
                </a:solidFill>
                <a:latin typeface="Poppins Medium"/>
              </a:rPr>
              <a:t>SCRUM</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0">
            <a:off x="14442961" y="6786242"/>
            <a:ext cx="4024687" cy="4528480"/>
          </a:xfrm>
          <a:custGeom>
            <a:avLst/>
            <a:gdLst/>
            <a:ahLst/>
            <a:cxnLst/>
            <a:rect r="r" b="b" t="t" l="l"/>
            <a:pathLst>
              <a:path h="4528480" w="4024687">
                <a:moveTo>
                  <a:pt x="4024687" y="0"/>
                </a:moveTo>
                <a:lnTo>
                  <a:pt x="0" y="0"/>
                </a:lnTo>
                <a:lnTo>
                  <a:pt x="0" y="4528480"/>
                </a:lnTo>
                <a:lnTo>
                  <a:pt x="4024687" y="4528480"/>
                </a:lnTo>
                <a:lnTo>
                  <a:pt x="4024687" y="0"/>
                </a:lnTo>
                <a:close/>
              </a:path>
            </a:pathLst>
          </a:custGeom>
          <a:blipFill>
            <a:blip r:embed="rId2"/>
            <a:stretch>
              <a:fillRect l="0" t="0" r="0" b="0"/>
            </a:stretch>
          </a:blipFill>
        </p:spPr>
      </p:sp>
      <p:sp>
        <p:nvSpPr>
          <p:cNvPr name="TextBox 3" id="3"/>
          <p:cNvSpPr txBox="true"/>
          <p:nvPr/>
        </p:nvSpPr>
        <p:spPr>
          <a:xfrm rot="0">
            <a:off x="1055489" y="2709001"/>
            <a:ext cx="7082612" cy="1044488"/>
          </a:xfrm>
          <a:prstGeom prst="rect">
            <a:avLst/>
          </a:prstGeom>
        </p:spPr>
        <p:txBody>
          <a:bodyPr anchor="t" rtlCol="false" tIns="0" lIns="0" bIns="0" rIns="0">
            <a:spAutoFit/>
          </a:bodyPr>
          <a:lstStyle/>
          <a:p>
            <a:pPr>
              <a:lnSpc>
                <a:spcPts val="4210"/>
              </a:lnSpc>
            </a:pPr>
          </a:p>
          <a:p>
            <a:pPr>
              <a:lnSpc>
                <a:spcPts val="4210"/>
              </a:lnSpc>
            </a:pPr>
          </a:p>
        </p:txBody>
      </p:sp>
      <p:sp>
        <p:nvSpPr>
          <p:cNvPr name="AutoShape 4" id="4"/>
          <p:cNvSpPr/>
          <p:nvPr/>
        </p:nvSpPr>
        <p:spPr>
          <a:xfrm>
            <a:off x="1055489" y="2223226"/>
            <a:ext cx="3541306" cy="0"/>
          </a:xfrm>
          <a:prstGeom prst="line">
            <a:avLst/>
          </a:prstGeom>
          <a:ln cap="rnd" w="19050">
            <a:solidFill>
              <a:srgbClr val="10B5BF"/>
            </a:solidFill>
            <a:prstDash val="solid"/>
            <a:headEnd type="none" len="sm" w="sm"/>
            <a:tailEnd type="none" len="sm" w="sm"/>
          </a:ln>
        </p:spPr>
      </p:sp>
      <p:sp>
        <p:nvSpPr>
          <p:cNvPr name="TextBox 5" id="5"/>
          <p:cNvSpPr txBox="true"/>
          <p:nvPr/>
        </p:nvSpPr>
        <p:spPr>
          <a:xfrm rot="0">
            <a:off x="-4506090" y="1512922"/>
            <a:ext cx="14835430" cy="466725"/>
          </a:xfrm>
          <a:prstGeom prst="rect">
            <a:avLst/>
          </a:prstGeom>
        </p:spPr>
        <p:txBody>
          <a:bodyPr anchor="t" rtlCol="false" tIns="0" lIns="0" bIns="0" rIns="0">
            <a:spAutoFit/>
          </a:bodyPr>
          <a:lstStyle/>
          <a:p>
            <a:pPr algn="ctr">
              <a:lnSpc>
                <a:spcPts val="3600"/>
              </a:lnSpc>
            </a:pPr>
            <a:r>
              <a:rPr lang="en-US" sz="3000">
                <a:solidFill>
                  <a:srgbClr val="10B5BF"/>
                </a:solidFill>
                <a:latin typeface="Poppins Medium"/>
              </a:rPr>
              <a:t>PRODUCT BACKLOG</a:t>
            </a:r>
          </a:p>
        </p:txBody>
      </p:sp>
      <p:sp>
        <p:nvSpPr>
          <p:cNvPr name="TextBox 6" id="6"/>
          <p:cNvSpPr txBox="true"/>
          <p:nvPr/>
        </p:nvSpPr>
        <p:spPr>
          <a:xfrm rot="0">
            <a:off x="1055489" y="2496232"/>
            <a:ext cx="7082612" cy="1289050"/>
          </a:xfrm>
          <a:prstGeom prst="rect">
            <a:avLst/>
          </a:prstGeom>
        </p:spPr>
        <p:txBody>
          <a:bodyPr anchor="t" rtlCol="false" tIns="0" lIns="0" bIns="0" rIns="0">
            <a:spAutoFit/>
          </a:bodyPr>
          <a:lstStyle/>
          <a:p>
            <a:pPr>
              <a:lnSpc>
                <a:spcPts val="3499"/>
              </a:lnSpc>
              <a:spcBef>
                <a:spcPct val="0"/>
              </a:spcBef>
            </a:pPr>
            <a:r>
              <a:rPr lang="en-US" sz="2499">
                <a:solidFill>
                  <a:srgbClr val="FFFFFF"/>
                </a:solidFill>
                <a:latin typeface="Poppins Light"/>
              </a:rPr>
              <a:t>Product Backlog berisi list dari fitur-fitur atau daftar kebutuhan yang diinginkan oleh client dan prioritasnya. </a:t>
            </a:r>
          </a:p>
        </p:txBody>
      </p:sp>
      <p:grpSp>
        <p:nvGrpSpPr>
          <p:cNvPr name="Group 7" id="7"/>
          <p:cNvGrpSpPr/>
          <p:nvPr/>
        </p:nvGrpSpPr>
        <p:grpSpPr>
          <a:xfrm rot="0">
            <a:off x="-4698171" y="4566332"/>
            <a:ext cx="14835430" cy="672204"/>
            <a:chOff x="0" y="0"/>
            <a:chExt cx="19780573" cy="896272"/>
          </a:xfrm>
        </p:grpSpPr>
        <p:sp>
          <p:nvSpPr>
            <p:cNvPr name="AutoShape 8" id="8"/>
            <p:cNvSpPr/>
            <p:nvPr/>
          </p:nvSpPr>
          <p:spPr>
            <a:xfrm>
              <a:off x="7671547" y="883572"/>
              <a:ext cx="4721741" cy="0"/>
            </a:xfrm>
            <a:prstGeom prst="line">
              <a:avLst/>
            </a:prstGeom>
            <a:ln cap="rnd" w="25400">
              <a:solidFill>
                <a:srgbClr val="10B5BF"/>
              </a:solidFill>
              <a:prstDash val="solid"/>
              <a:headEnd type="none" len="sm" w="sm"/>
              <a:tailEnd type="none" len="sm" w="sm"/>
            </a:ln>
          </p:spPr>
        </p:sp>
        <p:sp>
          <p:nvSpPr>
            <p:cNvPr name="TextBox 9" id="9"/>
            <p:cNvSpPr txBox="true"/>
            <p:nvPr/>
          </p:nvSpPr>
          <p:spPr>
            <a:xfrm rot="0">
              <a:off x="0" y="-9525"/>
              <a:ext cx="19780573" cy="619125"/>
            </a:xfrm>
            <a:prstGeom prst="rect">
              <a:avLst/>
            </a:prstGeom>
          </p:spPr>
          <p:txBody>
            <a:bodyPr anchor="t" rtlCol="false" tIns="0" lIns="0" bIns="0" rIns="0">
              <a:spAutoFit/>
            </a:bodyPr>
            <a:lstStyle/>
            <a:p>
              <a:pPr algn="ctr">
                <a:lnSpc>
                  <a:spcPts val="3600"/>
                </a:lnSpc>
              </a:pPr>
              <a:r>
                <a:rPr lang="en-US" sz="3000">
                  <a:solidFill>
                    <a:srgbClr val="10B5BF"/>
                  </a:solidFill>
                  <a:latin typeface="Poppins Medium"/>
                </a:rPr>
                <a:t>SPRINT</a:t>
              </a:r>
            </a:p>
          </p:txBody>
        </p:sp>
      </p:grpSp>
      <p:sp>
        <p:nvSpPr>
          <p:cNvPr name="TextBox 10" id="10"/>
          <p:cNvSpPr txBox="true"/>
          <p:nvPr/>
        </p:nvSpPr>
        <p:spPr>
          <a:xfrm rot="0">
            <a:off x="1055489" y="5543336"/>
            <a:ext cx="7082612" cy="1288752"/>
          </a:xfrm>
          <a:prstGeom prst="rect">
            <a:avLst/>
          </a:prstGeom>
        </p:spPr>
        <p:txBody>
          <a:bodyPr anchor="t" rtlCol="false" tIns="0" lIns="0" bIns="0" rIns="0">
            <a:spAutoFit/>
          </a:bodyPr>
          <a:lstStyle/>
          <a:p>
            <a:pPr>
              <a:lnSpc>
                <a:spcPts val="3499"/>
              </a:lnSpc>
              <a:spcBef>
                <a:spcPct val="0"/>
              </a:spcBef>
            </a:pPr>
            <a:r>
              <a:rPr lang="en-US" sz="2499">
                <a:solidFill>
                  <a:srgbClr val="FFFFFF"/>
                </a:solidFill>
                <a:latin typeface="Poppins Light"/>
              </a:rPr>
              <a:t>Fase kerja yang diperlukan untuk menyelesaikan list item pada product backlog.</a:t>
            </a:r>
          </a:p>
        </p:txBody>
      </p:sp>
      <p:grpSp>
        <p:nvGrpSpPr>
          <p:cNvPr name="Group 11" id="11"/>
          <p:cNvGrpSpPr/>
          <p:nvPr/>
        </p:nvGrpSpPr>
        <p:grpSpPr>
          <a:xfrm rot="0">
            <a:off x="-4698171" y="7439186"/>
            <a:ext cx="14835430" cy="672204"/>
            <a:chOff x="0" y="0"/>
            <a:chExt cx="19780573" cy="896272"/>
          </a:xfrm>
        </p:grpSpPr>
        <p:sp>
          <p:nvSpPr>
            <p:cNvPr name="AutoShape 12" id="12"/>
            <p:cNvSpPr/>
            <p:nvPr/>
          </p:nvSpPr>
          <p:spPr>
            <a:xfrm>
              <a:off x="7671547" y="883572"/>
              <a:ext cx="4721741" cy="0"/>
            </a:xfrm>
            <a:prstGeom prst="line">
              <a:avLst/>
            </a:prstGeom>
            <a:ln cap="rnd" w="25400">
              <a:solidFill>
                <a:srgbClr val="10B5BF"/>
              </a:solidFill>
              <a:prstDash val="solid"/>
              <a:headEnd type="none" len="sm" w="sm"/>
              <a:tailEnd type="none" len="sm" w="sm"/>
            </a:ln>
          </p:spPr>
        </p:sp>
        <p:sp>
          <p:nvSpPr>
            <p:cNvPr name="TextBox 13" id="13"/>
            <p:cNvSpPr txBox="true"/>
            <p:nvPr/>
          </p:nvSpPr>
          <p:spPr>
            <a:xfrm rot="0">
              <a:off x="0" y="-9525"/>
              <a:ext cx="19780573" cy="619125"/>
            </a:xfrm>
            <a:prstGeom prst="rect">
              <a:avLst/>
            </a:prstGeom>
          </p:spPr>
          <p:txBody>
            <a:bodyPr anchor="t" rtlCol="false" tIns="0" lIns="0" bIns="0" rIns="0">
              <a:spAutoFit/>
            </a:bodyPr>
            <a:lstStyle/>
            <a:p>
              <a:pPr algn="ctr">
                <a:lnSpc>
                  <a:spcPts val="3600"/>
                </a:lnSpc>
              </a:pPr>
              <a:r>
                <a:rPr lang="en-US" sz="3000">
                  <a:solidFill>
                    <a:srgbClr val="10B5BF"/>
                  </a:solidFill>
                  <a:latin typeface="Poppins Medium"/>
                </a:rPr>
                <a:t>SCRUM MEETING</a:t>
              </a:r>
            </a:p>
          </p:txBody>
        </p:sp>
      </p:grpSp>
      <p:sp>
        <p:nvSpPr>
          <p:cNvPr name="TextBox 14" id="14"/>
          <p:cNvSpPr txBox="true"/>
          <p:nvPr/>
        </p:nvSpPr>
        <p:spPr>
          <a:xfrm rot="0">
            <a:off x="1055489" y="8416191"/>
            <a:ext cx="7082612" cy="850900"/>
          </a:xfrm>
          <a:prstGeom prst="rect">
            <a:avLst/>
          </a:prstGeom>
        </p:spPr>
        <p:txBody>
          <a:bodyPr anchor="t" rtlCol="false" tIns="0" lIns="0" bIns="0" rIns="0">
            <a:spAutoFit/>
          </a:bodyPr>
          <a:lstStyle/>
          <a:p>
            <a:pPr>
              <a:lnSpc>
                <a:spcPts val="3499"/>
              </a:lnSpc>
              <a:spcBef>
                <a:spcPct val="0"/>
              </a:spcBef>
            </a:pPr>
            <a:r>
              <a:rPr lang="en-US" sz="2499">
                <a:solidFill>
                  <a:srgbClr val="FFFFFF"/>
                </a:solidFill>
                <a:latin typeface="Poppins Light"/>
              </a:rPr>
              <a:t>Pertemuan rutin untuk mengevevaluasi apa yang sedang dikerjakan</a:t>
            </a:r>
          </a:p>
        </p:txBody>
      </p:sp>
      <p:grpSp>
        <p:nvGrpSpPr>
          <p:cNvPr name="Group 15" id="15"/>
          <p:cNvGrpSpPr/>
          <p:nvPr/>
        </p:nvGrpSpPr>
        <p:grpSpPr>
          <a:xfrm rot="0">
            <a:off x="4833957" y="1536583"/>
            <a:ext cx="14835430" cy="672204"/>
            <a:chOff x="0" y="0"/>
            <a:chExt cx="19780573" cy="896272"/>
          </a:xfrm>
        </p:grpSpPr>
        <p:sp>
          <p:nvSpPr>
            <p:cNvPr name="AutoShape 16" id="16"/>
            <p:cNvSpPr/>
            <p:nvPr/>
          </p:nvSpPr>
          <p:spPr>
            <a:xfrm>
              <a:off x="7671547" y="883572"/>
              <a:ext cx="4721741" cy="0"/>
            </a:xfrm>
            <a:prstGeom prst="line">
              <a:avLst/>
            </a:prstGeom>
            <a:ln cap="rnd" w="25400">
              <a:solidFill>
                <a:srgbClr val="10B5BF"/>
              </a:solidFill>
              <a:prstDash val="solid"/>
              <a:headEnd type="none" len="sm" w="sm"/>
              <a:tailEnd type="none" len="sm" w="sm"/>
            </a:ln>
          </p:spPr>
        </p:sp>
        <p:sp>
          <p:nvSpPr>
            <p:cNvPr name="TextBox 17" id="17"/>
            <p:cNvSpPr txBox="true"/>
            <p:nvPr/>
          </p:nvSpPr>
          <p:spPr>
            <a:xfrm rot="0">
              <a:off x="0" y="-9525"/>
              <a:ext cx="19780573" cy="619125"/>
            </a:xfrm>
            <a:prstGeom prst="rect">
              <a:avLst/>
            </a:prstGeom>
          </p:spPr>
          <p:txBody>
            <a:bodyPr anchor="t" rtlCol="false" tIns="0" lIns="0" bIns="0" rIns="0">
              <a:spAutoFit/>
            </a:bodyPr>
            <a:lstStyle/>
            <a:p>
              <a:pPr algn="ctr">
                <a:lnSpc>
                  <a:spcPts val="3600"/>
                </a:lnSpc>
              </a:pPr>
              <a:r>
                <a:rPr lang="en-US" sz="3000">
                  <a:solidFill>
                    <a:srgbClr val="10B5BF"/>
                  </a:solidFill>
                  <a:latin typeface="Poppins Medium"/>
                </a:rPr>
                <a:t>SPRINT REVIEW</a:t>
              </a:r>
            </a:p>
          </p:txBody>
        </p:sp>
      </p:grpSp>
      <p:sp>
        <p:nvSpPr>
          <p:cNvPr name="TextBox 18" id="18"/>
          <p:cNvSpPr txBox="true"/>
          <p:nvPr/>
        </p:nvSpPr>
        <p:spPr>
          <a:xfrm rot="0">
            <a:off x="10566904" y="2380237"/>
            <a:ext cx="7082612" cy="850900"/>
          </a:xfrm>
          <a:prstGeom prst="rect">
            <a:avLst/>
          </a:prstGeom>
        </p:spPr>
        <p:txBody>
          <a:bodyPr anchor="t" rtlCol="false" tIns="0" lIns="0" bIns="0" rIns="0">
            <a:spAutoFit/>
          </a:bodyPr>
          <a:lstStyle/>
          <a:p>
            <a:pPr>
              <a:lnSpc>
                <a:spcPts val="3499"/>
              </a:lnSpc>
              <a:spcBef>
                <a:spcPct val="0"/>
              </a:spcBef>
            </a:pPr>
            <a:r>
              <a:rPr lang="en-US" sz="2499">
                <a:solidFill>
                  <a:srgbClr val="FFFFFF"/>
                </a:solidFill>
                <a:latin typeface="Poppins Light"/>
              </a:rPr>
              <a:t>Menunjukan hasil aplikasi apakah hasil sudah sesuai dengan product backlog</a:t>
            </a:r>
          </a:p>
        </p:txBody>
      </p:sp>
      <p:sp>
        <p:nvSpPr>
          <p:cNvPr name="AutoShape 19" id="19"/>
          <p:cNvSpPr/>
          <p:nvPr/>
        </p:nvSpPr>
        <p:spPr>
          <a:xfrm>
            <a:off x="10971779" y="4285425"/>
            <a:ext cx="3541306" cy="0"/>
          </a:xfrm>
          <a:prstGeom prst="line">
            <a:avLst/>
          </a:prstGeom>
          <a:ln cap="rnd" w="19050">
            <a:solidFill>
              <a:srgbClr val="10B5BF"/>
            </a:solidFill>
            <a:prstDash val="solid"/>
            <a:headEnd type="none" len="sm" w="sm"/>
            <a:tailEnd type="none" len="sm" w="sm"/>
          </a:ln>
        </p:spPr>
      </p:sp>
      <p:sp>
        <p:nvSpPr>
          <p:cNvPr name="TextBox 20" id="20"/>
          <p:cNvSpPr txBox="true"/>
          <p:nvPr/>
        </p:nvSpPr>
        <p:spPr>
          <a:xfrm rot="0">
            <a:off x="5329257" y="3752025"/>
            <a:ext cx="14835430" cy="466725"/>
          </a:xfrm>
          <a:prstGeom prst="rect">
            <a:avLst/>
          </a:prstGeom>
        </p:spPr>
        <p:txBody>
          <a:bodyPr anchor="t" rtlCol="false" tIns="0" lIns="0" bIns="0" rIns="0">
            <a:spAutoFit/>
          </a:bodyPr>
          <a:lstStyle/>
          <a:p>
            <a:pPr algn="ctr">
              <a:lnSpc>
                <a:spcPts val="3600"/>
              </a:lnSpc>
            </a:pPr>
            <a:r>
              <a:rPr lang="en-US" sz="3000">
                <a:solidFill>
                  <a:srgbClr val="10B5BF"/>
                </a:solidFill>
                <a:latin typeface="Poppins Medium"/>
              </a:rPr>
              <a:t>SPRINT RETROSPECTIVE</a:t>
            </a:r>
          </a:p>
        </p:txBody>
      </p:sp>
      <p:sp>
        <p:nvSpPr>
          <p:cNvPr name="TextBox 21" id="21"/>
          <p:cNvSpPr txBox="true"/>
          <p:nvPr/>
        </p:nvSpPr>
        <p:spPr>
          <a:xfrm rot="0">
            <a:off x="10490704" y="4716142"/>
            <a:ext cx="7082612" cy="1726803"/>
          </a:xfrm>
          <a:prstGeom prst="rect">
            <a:avLst/>
          </a:prstGeom>
        </p:spPr>
        <p:txBody>
          <a:bodyPr anchor="t" rtlCol="false" tIns="0" lIns="0" bIns="0" rIns="0">
            <a:spAutoFit/>
          </a:bodyPr>
          <a:lstStyle/>
          <a:p>
            <a:pPr>
              <a:lnSpc>
                <a:spcPts val="3499"/>
              </a:lnSpc>
              <a:spcBef>
                <a:spcPct val="0"/>
              </a:spcBef>
            </a:pPr>
            <a:r>
              <a:rPr lang="en-US" sz="2499">
                <a:solidFill>
                  <a:srgbClr val="FFFFFF"/>
                </a:solidFill>
                <a:latin typeface="Poppins Light"/>
              </a:rPr>
              <a:t>Kesempatan bagi tim untuk meninjau dirinya sendiri dan membuat perencanaan mengenai peningkatan yang akan dilakukan di Sprint berikutnya.</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5789618" y="1019175"/>
            <a:ext cx="6750452" cy="1152525"/>
          </a:xfrm>
          <a:prstGeom prst="rect">
            <a:avLst/>
          </a:prstGeom>
        </p:spPr>
        <p:txBody>
          <a:bodyPr anchor="t" rtlCol="false" tIns="0" lIns="0" bIns="0" rIns="0">
            <a:spAutoFit/>
          </a:bodyPr>
          <a:lstStyle/>
          <a:p>
            <a:pPr>
              <a:lnSpc>
                <a:spcPts val="9000"/>
              </a:lnSpc>
            </a:pPr>
            <a:r>
              <a:rPr lang="en-US" sz="7500">
                <a:solidFill>
                  <a:srgbClr val="FFFFFF"/>
                </a:solidFill>
                <a:latin typeface="Poppins Medium Bold"/>
              </a:rPr>
              <a:t>FITUR-FITUR</a:t>
            </a:r>
          </a:p>
        </p:txBody>
      </p:sp>
      <p:sp>
        <p:nvSpPr>
          <p:cNvPr name="AutoShape 3" id="3"/>
          <p:cNvSpPr/>
          <p:nvPr/>
        </p:nvSpPr>
        <p:spPr>
          <a:xfrm rot="0">
            <a:off x="2421794" y="2659303"/>
            <a:ext cx="3025926" cy="656101"/>
          </a:xfrm>
          <a:prstGeom prst="rect">
            <a:avLst/>
          </a:prstGeom>
          <a:solidFill>
            <a:srgbClr val="10B5BF"/>
          </a:solidFill>
        </p:spPr>
      </p:sp>
      <p:sp>
        <p:nvSpPr>
          <p:cNvPr name="TextBox 4" id="4"/>
          <p:cNvSpPr txBox="true"/>
          <p:nvPr/>
        </p:nvSpPr>
        <p:spPr>
          <a:xfrm rot="0">
            <a:off x="2723474" y="2752817"/>
            <a:ext cx="2422567" cy="504825"/>
          </a:xfrm>
          <a:prstGeom prst="rect">
            <a:avLst/>
          </a:prstGeom>
        </p:spPr>
        <p:txBody>
          <a:bodyPr anchor="t" rtlCol="false" tIns="0" lIns="0" bIns="0" rIns="0">
            <a:spAutoFit/>
          </a:bodyPr>
          <a:lstStyle/>
          <a:p>
            <a:pPr algn="ctr">
              <a:lnSpc>
                <a:spcPts val="4199"/>
              </a:lnSpc>
            </a:pPr>
            <a:r>
              <a:rPr lang="en-US" sz="2999">
                <a:solidFill>
                  <a:srgbClr val="FFFFFF"/>
                </a:solidFill>
                <a:latin typeface="Poppins Medium Bold"/>
              </a:rPr>
              <a:t>REGISTRASI</a:t>
            </a:r>
          </a:p>
        </p:txBody>
      </p:sp>
      <p:sp>
        <p:nvSpPr>
          <p:cNvPr name="TextBox 5" id="5"/>
          <p:cNvSpPr txBox="true"/>
          <p:nvPr/>
        </p:nvSpPr>
        <p:spPr>
          <a:xfrm rot="0">
            <a:off x="2426385" y="3803269"/>
            <a:ext cx="3021336" cy="4781004"/>
          </a:xfrm>
          <a:prstGeom prst="rect">
            <a:avLst/>
          </a:prstGeom>
        </p:spPr>
        <p:txBody>
          <a:bodyPr anchor="t" rtlCol="false" tIns="0" lIns="0" bIns="0" rIns="0">
            <a:spAutoFit/>
          </a:bodyPr>
          <a:lstStyle/>
          <a:p>
            <a:pPr>
              <a:lnSpc>
                <a:spcPts val="4755"/>
              </a:lnSpc>
            </a:pPr>
            <a:r>
              <a:rPr lang="en-US" sz="3396">
                <a:solidFill>
                  <a:srgbClr val="FFFFFF"/>
                </a:solidFill>
                <a:latin typeface="Poppins Medium"/>
              </a:rPr>
              <a:t>Registrasi digunakan untuk melakukan pendaftaran saat akan menggunakan aplikasi</a:t>
            </a:r>
          </a:p>
        </p:txBody>
      </p:sp>
      <p:sp>
        <p:nvSpPr>
          <p:cNvPr name="AutoShape 6" id="6"/>
          <p:cNvSpPr/>
          <p:nvPr/>
        </p:nvSpPr>
        <p:spPr>
          <a:xfrm rot="0">
            <a:off x="5774667" y="2632543"/>
            <a:ext cx="3025926" cy="656101"/>
          </a:xfrm>
          <a:prstGeom prst="rect">
            <a:avLst/>
          </a:prstGeom>
          <a:solidFill>
            <a:srgbClr val="10B5BF"/>
          </a:solidFill>
        </p:spPr>
      </p:sp>
      <p:sp>
        <p:nvSpPr>
          <p:cNvPr name="TextBox 7" id="7"/>
          <p:cNvSpPr txBox="true"/>
          <p:nvPr/>
        </p:nvSpPr>
        <p:spPr>
          <a:xfrm rot="0">
            <a:off x="6587576" y="2679605"/>
            <a:ext cx="1359025" cy="504825"/>
          </a:xfrm>
          <a:prstGeom prst="rect">
            <a:avLst/>
          </a:prstGeom>
        </p:spPr>
        <p:txBody>
          <a:bodyPr anchor="t" rtlCol="false" tIns="0" lIns="0" bIns="0" rIns="0">
            <a:spAutoFit/>
          </a:bodyPr>
          <a:lstStyle/>
          <a:p>
            <a:pPr algn="ctr">
              <a:lnSpc>
                <a:spcPts val="4199"/>
              </a:lnSpc>
            </a:pPr>
            <a:r>
              <a:rPr lang="en-US" sz="2999">
                <a:solidFill>
                  <a:srgbClr val="FFFFFF"/>
                </a:solidFill>
                <a:latin typeface="Poppins Medium Bold"/>
              </a:rPr>
              <a:t>LOGIN</a:t>
            </a:r>
          </a:p>
        </p:txBody>
      </p:sp>
      <p:sp>
        <p:nvSpPr>
          <p:cNvPr name="AutoShape 8" id="8"/>
          <p:cNvSpPr/>
          <p:nvPr/>
        </p:nvSpPr>
        <p:spPr>
          <a:xfrm rot="0">
            <a:off x="9133968" y="2632543"/>
            <a:ext cx="3286386" cy="1041518"/>
          </a:xfrm>
          <a:prstGeom prst="rect">
            <a:avLst/>
          </a:prstGeom>
          <a:solidFill>
            <a:srgbClr val="10B5BF"/>
          </a:solidFill>
        </p:spPr>
      </p:sp>
      <p:sp>
        <p:nvSpPr>
          <p:cNvPr name="TextBox 9" id="9"/>
          <p:cNvSpPr txBox="true"/>
          <p:nvPr/>
        </p:nvSpPr>
        <p:spPr>
          <a:xfrm rot="0">
            <a:off x="9294566" y="2636412"/>
            <a:ext cx="2965191" cy="976630"/>
          </a:xfrm>
          <a:prstGeom prst="rect">
            <a:avLst/>
          </a:prstGeom>
        </p:spPr>
        <p:txBody>
          <a:bodyPr anchor="t" rtlCol="false" tIns="0" lIns="0" bIns="0" rIns="0">
            <a:spAutoFit/>
          </a:bodyPr>
          <a:lstStyle/>
          <a:p>
            <a:pPr algn="ctr">
              <a:lnSpc>
                <a:spcPts val="3919"/>
              </a:lnSpc>
            </a:pPr>
            <a:r>
              <a:rPr lang="en-US" sz="2799">
                <a:solidFill>
                  <a:srgbClr val="FFFFFF"/>
                </a:solidFill>
                <a:latin typeface="Poppins Medium Bold"/>
              </a:rPr>
              <a:t>MANAJEMEN BARANG HILANG</a:t>
            </a:r>
          </a:p>
        </p:txBody>
      </p:sp>
      <p:sp>
        <p:nvSpPr>
          <p:cNvPr name="AutoShape 10" id="10"/>
          <p:cNvSpPr/>
          <p:nvPr/>
        </p:nvSpPr>
        <p:spPr>
          <a:xfrm rot="0">
            <a:off x="12753729" y="2632543"/>
            <a:ext cx="3025926" cy="656101"/>
          </a:xfrm>
          <a:prstGeom prst="rect">
            <a:avLst/>
          </a:prstGeom>
          <a:solidFill>
            <a:srgbClr val="10B5BF"/>
          </a:solidFill>
        </p:spPr>
      </p:sp>
      <p:sp>
        <p:nvSpPr>
          <p:cNvPr name="TextBox 11" id="11"/>
          <p:cNvSpPr txBox="true"/>
          <p:nvPr/>
        </p:nvSpPr>
        <p:spPr>
          <a:xfrm rot="0">
            <a:off x="13160184" y="2724242"/>
            <a:ext cx="2213017" cy="504825"/>
          </a:xfrm>
          <a:prstGeom prst="rect">
            <a:avLst/>
          </a:prstGeom>
        </p:spPr>
        <p:txBody>
          <a:bodyPr anchor="t" rtlCol="false" tIns="0" lIns="0" bIns="0" rIns="0">
            <a:spAutoFit/>
          </a:bodyPr>
          <a:lstStyle/>
          <a:p>
            <a:pPr algn="ctr">
              <a:lnSpc>
                <a:spcPts val="4199"/>
              </a:lnSpc>
            </a:pPr>
            <a:r>
              <a:rPr lang="en-US" sz="2999">
                <a:solidFill>
                  <a:srgbClr val="FFFFFF"/>
                </a:solidFill>
                <a:latin typeface="Poppins Medium Bold"/>
              </a:rPr>
              <a:t>KOMENTAR</a:t>
            </a:r>
          </a:p>
        </p:txBody>
      </p:sp>
      <p:sp>
        <p:nvSpPr>
          <p:cNvPr name="TextBox 12" id="12"/>
          <p:cNvSpPr txBox="true"/>
          <p:nvPr/>
        </p:nvSpPr>
        <p:spPr>
          <a:xfrm rot="0">
            <a:off x="5780176" y="3846405"/>
            <a:ext cx="3021336" cy="2380704"/>
          </a:xfrm>
          <a:prstGeom prst="rect">
            <a:avLst/>
          </a:prstGeom>
        </p:spPr>
        <p:txBody>
          <a:bodyPr anchor="t" rtlCol="false" tIns="0" lIns="0" bIns="0" rIns="0">
            <a:spAutoFit/>
          </a:bodyPr>
          <a:lstStyle/>
          <a:p>
            <a:pPr>
              <a:lnSpc>
                <a:spcPts val="4755"/>
              </a:lnSpc>
            </a:pPr>
            <a:r>
              <a:rPr lang="en-US" sz="3396">
                <a:solidFill>
                  <a:srgbClr val="FFFFFF"/>
                </a:solidFill>
                <a:latin typeface="Poppins Medium"/>
              </a:rPr>
              <a:t>Pengguna dapat masuk ke aplikasi setelah login</a:t>
            </a:r>
          </a:p>
        </p:txBody>
      </p:sp>
      <p:sp>
        <p:nvSpPr>
          <p:cNvPr name="TextBox 13" id="13"/>
          <p:cNvSpPr txBox="true"/>
          <p:nvPr/>
        </p:nvSpPr>
        <p:spPr>
          <a:xfrm rot="0">
            <a:off x="9133968" y="3846405"/>
            <a:ext cx="3021336" cy="4180929"/>
          </a:xfrm>
          <a:prstGeom prst="rect">
            <a:avLst/>
          </a:prstGeom>
        </p:spPr>
        <p:txBody>
          <a:bodyPr anchor="t" rtlCol="false" tIns="0" lIns="0" bIns="0" rIns="0">
            <a:spAutoFit/>
          </a:bodyPr>
          <a:lstStyle/>
          <a:p>
            <a:pPr>
              <a:lnSpc>
                <a:spcPts val="4755"/>
              </a:lnSpc>
            </a:pPr>
            <a:r>
              <a:rPr lang="en-US" sz="3396">
                <a:solidFill>
                  <a:srgbClr val="FFFFFF"/>
                </a:solidFill>
                <a:latin typeface="Poppins Medium"/>
              </a:rPr>
              <a:t>Terdapat proses CRUD untuk pengguna yang kehilangan barang</a:t>
            </a:r>
          </a:p>
        </p:txBody>
      </p:sp>
      <p:sp>
        <p:nvSpPr>
          <p:cNvPr name="TextBox 14" id="14"/>
          <p:cNvSpPr txBox="true"/>
          <p:nvPr/>
        </p:nvSpPr>
        <p:spPr>
          <a:xfrm rot="0">
            <a:off x="12844869" y="3914001"/>
            <a:ext cx="3021336" cy="4180929"/>
          </a:xfrm>
          <a:prstGeom prst="rect">
            <a:avLst/>
          </a:prstGeom>
        </p:spPr>
        <p:txBody>
          <a:bodyPr anchor="t" rtlCol="false" tIns="0" lIns="0" bIns="0" rIns="0">
            <a:spAutoFit/>
          </a:bodyPr>
          <a:lstStyle/>
          <a:p>
            <a:pPr>
              <a:lnSpc>
                <a:spcPts val="4755"/>
              </a:lnSpc>
            </a:pPr>
            <a:r>
              <a:rPr lang="en-US" sz="3396">
                <a:solidFill>
                  <a:srgbClr val="FFFFFF"/>
                </a:solidFill>
                <a:latin typeface="Poppins Medium"/>
              </a:rPr>
              <a:t>Digunakan untuk pengguna yang menemukan barang hilang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2967350" y="708347"/>
            <a:ext cx="14835430" cy="1228725"/>
          </a:xfrm>
          <a:prstGeom prst="rect">
            <a:avLst/>
          </a:prstGeom>
        </p:spPr>
        <p:txBody>
          <a:bodyPr anchor="t" rtlCol="false" tIns="0" lIns="0" bIns="0" rIns="0">
            <a:spAutoFit/>
          </a:bodyPr>
          <a:lstStyle/>
          <a:p>
            <a:pPr>
              <a:lnSpc>
                <a:spcPts val="9600"/>
              </a:lnSpc>
            </a:pPr>
            <a:r>
              <a:rPr lang="en-US" sz="8000">
                <a:solidFill>
                  <a:srgbClr val="FFFFFF"/>
                </a:solidFill>
                <a:latin typeface="Poppins Medium Bold"/>
              </a:rPr>
              <a:t>USER</a:t>
            </a:r>
          </a:p>
        </p:txBody>
      </p:sp>
      <p:sp>
        <p:nvSpPr>
          <p:cNvPr name="TextBox 3" id="3"/>
          <p:cNvSpPr txBox="true"/>
          <p:nvPr/>
        </p:nvSpPr>
        <p:spPr>
          <a:xfrm rot="0">
            <a:off x="2967350" y="2247939"/>
            <a:ext cx="6176650" cy="523241"/>
          </a:xfrm>
          <a:prstGeom prst="rect">
            <a:avLst/>
          </a:prstGeom>
        </p:spPr>
        <p:txBody>
          <a:bodyPr anchor="t" rtlCol="false" tIns="0" lIns="0" bIns="0" rIns="0">
            <a:spAutoFit/>
          </a:bodyPr>
          <a:lstStyle/>
          <a:p>
            <a:pPr>
              <a:lnSpc>
                <a:spcPts val="4234"/>
              </a:lnSpc>
            </a:pPr>
            <a:r>
              <a:rPr lang="en-US" sz="3024">
                <a:solidFill>
                  <a:srgbClr val="FFFFFF"/>
                </a:solidFill>
                <a:latin typeface="Poppins Light"/>
              </a:rPr>
              <a:t>User pada aplikasi ini hanya 1 </a:t>
            </a:r>
          </a:p>
        </p:txBody>
      </p:sp>
      <p:sp>
        <p:nvSpPr>
          <p:cNvPr name="AutoShape 4" id="4"/>
          <p:cNvSpPr/>
          <p:nvPr/>
        </p:nvSpPr>
        <p:spPr>
          <a:xfrm>
            <a:off x="2967350" y="1927547"/>
            <a:ext cx="4326308" cy="0"/>
          </a:xfrm>
          <a:prstGeom prst="line">
            <a:avLst/>
          </a:prstGeom>
          <a:ln cap="rnd" w="19050">
            <a:solidFill>
              <a:srgbClr val="10B5BF"/>
            </a:solidFill>
            <a:prstDash val="solid"/>
            <a:headEnd type="none" len="sm" w="sm"/>
            <a:tailEnd type="none" len="sm" w="sm"/>
          </a:ln>
        </p:spPr>
      </p:sp>
      <p:sp>
        <p:nvSpPr>
          <p:cNvPr name="TextBox 5" id="5"/>
          <p:cNvSpPr txBox="true"/>
          <p:nvPr/>
        </p:nvSpPr>
        <p:spPr>
          <a:xfrm rot="0">
            <a:off x="9441893" y="3696527"/>
            <a:ext cx="5887373" cy="431800"/>
          </a:xfrm>
          <a:prstGeom prst="rect">
            <a:avLst/>
          </a:prstGeom>
        </p:spPr>
        <p:txBody>
          <a:bodyPr anchor="t" rtlCol="false" tIns="0" lIns="0" bIns="0" rIns="0">
            <a:spAutoFit/>
          </a:bodyPr>
          <a:lstStyle/>
          <a:p>
            <a:pPr>
              <a:lnSpc>
                <a:spcPts val="3500"/>
              </a:lnSpc>
            </a:pPr>
          </a:p>
        </p:txBody>
      </p:sp>
      <p:sp>
        <p:nvSpPr>
          <p:cNvPr name="AutoShape 6" id="6"/>
          <p:cNvSpPr/>
          <p:nvPr/>
        </p:nvSpPr>
        <p:spPr>
          <a:xfrm>
            <a:off x="9441893" y="3763202"/>
            <a:ext cx="5887373" cy="0"/>
          </a:xfrm>
          <a:prstGeom prst="line">
            <a:avLst/>
          </a:prstGeom>
          <a:ln cap="rnd" w="19050">
            <a:solidFill>
              <a:srgbClr val="10B5BF"/>
            </a:solidFill>
            <a:prstDash val="solid"/>
            <a:headEnd type="none" len="sm" w="sm"/>
            <a:tailEnd type="none" len="sm" w="sm"/>
          </a:ln>
        </p:spPr>
      </p:sp>
      <p:sp>
        <p:nvSpPr>
          <p:cNvPr name="AutoShape 7" id="7"/>
          <p:cNvSpPr/>
          <p:nvPr/>
        </p:nvSpPr>
        <p:spPr>
          <a:xfrm>
            <a:off x="9441893" y="4713225"/>
            <a:ext cx="5887373" cy="0"/>
          </a:xfrm>
          <a:prstGeom prst="line">
            <a:avLst/>
          </a:prstGeom>
          <a:ln cap="rnd" w="19050">
            <a:solidFill>
              <a:srgbClr val="10B5BF"/>
            </a:solidFill>
            <a:prstDash val="solid"/>
            <a:headEnd type="none" len="sm" w="sm"/>
            <a:tailEnd type="none" len="sm" w="sm"/>
          </a:ln>
        </p:spPr>
      </p:sp>
      <p:sp>
        <p:nvSpPr>
          <p:cNvPr name="AutoShape 8" id="8"/>
          <p:cNvSpPr/>
          <p:nvPr/>
        </p:nvSpPr>
        <p:spPr>
          <a:xfrm>
            <a:off x="9441893" y="5594021"/>
            <a:ext cx="5887373" cy="0"/>
          </a:xfrm>
          <a:prstGeom prst="line">
            <a:avLst/>
          </a:prstGeom>
          <a:ln cap="rnd" w="19050">
            <a:solidFill>
              <a:srgbClr val="10B5BF"/>
            </a:solidFill>
            <a:prstDash val="solid"/>
            <a:headEnd type="none" len="sm" w="sm"/>
            <a:tailEnd type="none" len="sm" w="sm"/>
          </a:ln>
        </p:spPr>
      </p:sp>
      <p:sp>
        <p:nvSpPr>
          <p:cNvPr name="AutoShape 9" id="9"/>
          <p:cNvSpPr/>
          <p:nvPr/>
        </p:nvSpPr>
        <p:spPr>
          <a:xfrm>
            <a:off x="9441893" y="6445421"/>
            <a:ext cx="5887373" cy="0"/>
          </a:xfrm>
          <a:prstGeom prst="line">
            <a:avLst/>
          </a:prstGeom>
          <a:ln cap="rnd" w="19050">
            <a:solidFill>
              <a:srgbClr val="10B5BF"/>
            </a:solidFill>
            <a:prstDash val="solid"/>
            <a:headEnd type="none" len="sm" w="sm"/>
            <a:tailEnd type="none" len="sm" w="sm"/>
          </a:ln>
        </p:spPr>
      </p:sp>
      <p:sp>
        <p:nvSpPr>
          <p:cNvPr name="AutoShape 10" id="10"/>
          <p:cNvSpPr/>
          <p:nvPr/>
        </p:nvSpPr>
        <p:spPr>
          <a:xfrm>
            <a:off x="9441893" y="7305907"/>
            <a:ext cx="5887373" cy="0"/>
          </a:xfrm>
          <a:prstGeom prst="line">
            <a:avLst/>
          </a:prstGeom>
          <a:ln cap="rnd" w="19050">
            <a:solidFill>
              <a:srgbClr val="10B5BF"/>
            </a:solidFill>
            <a:prstDash val="solid"/>
            <a:headEnd type="none" len="sm" w="sm"/>
            <a:tailEnd type="none" len="sm" w="sm"/>
          </a:ln>
        </p:spPr>
      </p:sp>
      <p:sp>
        <p:nvSpPr>
          <p:cNvPr name="AutoShape 11" id="11"/>
          <p:cNvSpPr/>
          <p:nvPr/>
        </p:nvSpPr>
        <p:spPr>
          <a:xfrm>
            <a:off x="9441893" y="8188223"/>
            <a:ext cx="5887373" cy="0"/>
          </a:xfrm>
          <a:prstGeom prst="line">
            <a:avLst/>
          </a:prstGeom>
          <a:ln cap="rnd" w="19050">
            <a:solidFill>
              <a:srgbClr val="10B5BF"/>
            </a:solidFill>
            <a:prstDash val="solid"/>
            <a:headEnd type="none" len="sm" w="sm"/>
            <a:tailEnd type="none" len="sm" w="sm"/>
          </a:ln>
        </p:spPr>
      </p:sp>
      <p:sp>
        <p:nvSpPr>
          <p:cNvPr name="Freeform 12" id="12"/>
          <p:cNvSpPr/>
          <p:nvPr/>
        </p:nvSpPr>
        <p:spPr>
          <a:xfrm flipH="false" flipV="false" rot="0">
            <a:off x="2781678" y="3342680"/>
            <a:ext cx="5108083" cy="5266064"/>
          </a:xfrm>
          <a:custGeom>
            <a:avLst/>
            <a:gdLst/>
            <a:ahLst/>
            <a:cxnLst/>
            <a:rect r="r" b="b" t="t" l="l"/>
            <a:pathLst>
              <a:path h="5266064" w="5108083">
                <a:moveTo>
                  <a:pt x="0" y="0"/>
                </a:moveTo>
                <a:lnTo>
                  <a:pt x="5108083" y="0"/>
                </a:lnTo>
                <a:lnTo>
                  <a:pt x="5108083" y="5266064"/>
                </a:lnTo>
                <a:lnTo>
                  <a:pt x="0" y="526606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9441893" y="4010534"/>
            <a:ext cx="5887373" cy="412750"/>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Menambahkan postingan</a:t>
            </a:r>
          </a:p>
        </p:txBody>
      </p:sp>
      <p:sp>
        <p:nvSpPr>
          <p:cNvPr name="TextBox 14" id="14"/>
          <p:cNvSpPr txBox="true"/>
          <p:nvPr/>
        </p:nvSpPr>
        <p:spPr>
          <a:xfrm rot="0">
            <a:off x="9441893" y="4903725"/>
            <a:ext cx="5887373" cy="412750"/>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Menghapus posting</a:t>
            </a:r>
          </a:p>
        </p:txBody>
      </p:sp>
      <p:sp>
        <p:nvSpPr>
          <p:cNvPr name="TextBox 15" id="15"/>
          <p:cNvSpPr txBox="true"/>
          <p:nvPr/>
        </p:nvSpPr>
        <p:spPr>
          <a:xfrm rot="0">
            <a:off x="9441893" y="5794046"/>
            <a:ext cx="5887373" cy="431800"/>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Mengedit Postingan</a:t>
            </a:r>
          </a:p>
        </p:txBody>
      </p:sp>
      <p:sp>
        <p:nvSpPr>
          <p:cNvPr name="TextBox 16" id="16"/>
          <p:cNvSpPr txBox="true"/>
          <p:nvPr/>
        </p:nvSpPr>
        <p:spPr>
          <a:xfrm rot="0">
            <a:off x="9441893" y="6650239"/>
            <a:ext cx="5887373" cy="412750"/>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Menambahkan komentar</a:t>
            </a:r>
          </a:p>
        </p:txBody>
      </p:sp>
      <p:sp>
        <p:nvSpPr>
          <p:cNvPr name="TextBox 17" id="17"/>
          <p:cNvSpPr txBox="true"/>
          <p:nvPr/>
        </p:nvSpPr>
        <p:spPr>
          <a:xfrm rot="0">
            <a:off x="8745373" y="9311797"/>
            <a:ext cx="5887373" cy="431800"/>
          </a:xfrm>
          <a:prstGeom prst="rect">
            <a:avLst/>
          </a:prstGeom>
        </p:spPr>
        <p:txBody>
          <a:bodyPr anchor="t" rtlCol="false" tIns="0" lIns="0" bIns="0" rIns="0">
            <a:spAutoFit/>
          </a:bodyPr>
          <a:lstStyle/>
          <a:p>
            <a:pPr>
              <a:lnSpc>
                <a:spcPts val="3500"/>
              </a:lnSpc>
            </a:pPr>
          </a:p>
        </p:txBody>
      </p:sp>
      <p:sp>
        <p:nvSpPr>
          <p:cNvPr name="TextBox 18" id="18"/>
          <p:cNvSpPr txBox="true"/>
          <p:nvPr/>
        </p:nvSpPr>
        <p:spPr>
          <a:xfrm rot="0">
            <a:off x="9441893" y="7486882"/>
            <a:ext cx="5887373" cy="412750"/>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Mengedit profil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DAFvmaBmZEw</dc:identifier>
  <dcterms:modified xsi:type="dcterms:W3CDTF">2011-08-01T06:04:30Z</dcterms:modified>
  <cp:revision>1</cp:revision>
  <dc:title>PPT</dc:title>
</cp:coreProperties>
</file>

<file path=docProps/thumbnail.jpeg>
</file>